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9"/>
  </p:notesMasterIdLst>
  <p:sldIdLst>
    <p:sldId id="301" r:id="rId2"/>
    <p:sldId id="328" r:id="rId3"/>
    <p:sldId id="336" r:id="rId4"/>
    <p:sldId id="331" r:id="rId5"/>
    <p:sldId id="333" r:id="rId6"/>
    <p:sldId id="343" r:id="rId7"/>
    <p:sldId id="268" r:id="rId8"/>
    <p:sldId id="337" r:id="rId9"/>
    <p:sldId id="339" r:id="rId10"/>
    <p:sldId id="338" r:id="rId11"/>
    <p:sldId id="341" r:id="rId12"/>
    <p:sldId id="342" r:id="rId13"/>
    <p:sldId id="356" r:id="rId14"/>
    <p:sldId id="345" r:id="rId15"/>
    <p:sldId id="346" r:id="rId16"/>
    <p:sldId id="347" r:id="rId17"/>
    <p:sldId id="348" r:id="rId18"/>
    <p:sldId id="344" r:id="rId19"/>
    <p:sldId id="350" r:id="rId20"/>
    <p:sldId id="340" r:id="rId21"/>
    <p:sldId id="329" r:id="rId22"/>
    <p:sldId id="349" r:id="rId23"/>
    <p:sldId id="360" r:id="rId24"/>
    <p:sldId id="361" r:id="rId25"/>
    <p:sldId id="359" r:id="rId26"/>
    <p:sldId id="332" r:id="rId27"/>
    <p:sldId id="335" r:id="rId28"/>
    <p:sldId id="358" r:id="rId29"/>
    <p:sldId id="351" r:id="rId30"/>
    <p:sldId id="352" r:id="rId31"/>
    <p:sldId id="353" r:id="rId32"/>
    <p:sldId id="354" r:id="rId33"/>
    <p:sldId id="357" r:id="rId34"/>
    <p:sldId id="362" r:id="rId35"/>
    <p:sldId id="363" r:id="rId36"/>
    <p:sldId id="364" r:id="rId37"/>
    <p:sldId id="355" r:id="rId38"/>
  </p:sldIdLst>
  <p:sldSz cx="9144000" cy="5143500" type="screen16x9"/>
  <p:notesSz cx="6858000" cy="9144000"/>
  <p:embeddedFontLst>
    <p:embeddedFont>
      <p:font typeface="Arial Narrow" panose="020B0606020202030204" pitchFamily="3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Fira Code" panose="020B0809050000020004" pitchFamily="49"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67A"/>
    <a:srgbClr val="2E3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E081AD-FFA1-4D33-AE84-7886195BDBEB}">
  <a:tblStyle styleId="{29E081AD-FFA1-4D33-AE84-7886195BDB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210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7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77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842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38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21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018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02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18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8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718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0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73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40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55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347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28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763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79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33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9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81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680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6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17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2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10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338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331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52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28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2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23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7b3cc9d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7b3cc9d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6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47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710125" y="542575"/>
            <a:ext cx="3861900" cy="1425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FAF0B-2495-2F6C-12E9-3F77E74BC260}"/>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76FC6AE9-8F60-98F3-1F18-763ABEFDA40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95899AC3-BCCD-0228-428F-70F53AAE689A}"/>
              </a:ext>
            </a:extLst>
          </p:cNvPr>
          <p:cNvSpPr>
            <a:spLocks noGrp="1"/>
          </p:cNvSpPr>
          <p:nvPr>
            <p:ph type="dt" sz="half" idx="10"/>
          </p:nvPr>
        </p:nvSpPr>
        <p:spPr/>
        <p:txBody>
          <a:bodyPr/>
          <a:lstStyle/>
          <a:p>
            <a:fld id="{8E7AABA9-43C4-49E7-AD3F-9627A9441CCA}" type="datetimeFigureOut">
              <a:rPr lang="es-PE" smtClean="0"/>
              <a:t>17/03/2024</a:t>
            </a:fld>
            <a:endParaRPr lang="es-PE"/>
          </a:p>
        </p:txBody>
      </p:sp>
      <p:sp>
        <p:nvSpPr>
          <p:cNvPr id="5" name="Marcador de pie de página 4">
            <a:extLst>
              <a:ext uri="{FF2B5EF4-FFF2-40B4-BE49-F238E27FC236}">
                <a16:creationId xmlns:a16="http://schemas.microsoft.com/office/drawing/2014/main" id="{73FC4862-A698-5AFA-6E88-21F9BE76658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D63D90B-B496-8752-EFD0-A64C0216B182}"/>
              </a:ext>
            </a:extLst>
          </p:cNvPr>
          <p:cNvSpPr>
            <a:spLocks noGrp="1"/>
          </p:cNvSpPr>
          <p:nvPr>
            <p:ph type="sldNum" sz="quarter" idx="12"/>
          </p:nvPr>
        </p:nvSpPr>
        <p:spPr/>
        <p:txBody>
          <a:bodyPr/>
          <a:lstStyle/>
          <a:p>
            <a:fld id="{D731E0A5-188A-4AF1-8812-69D2A88E5859}" type="slidenum">
              <a:rPr lang="es-PE" smtClean="0"/>
              <a:t>‹Nº›</a:t>
            </a:fld>
            <a:endParaRPr lang="es-PE"/>
          </a:p>
        </p:txBody>
      </p:sp>
    </p:spTree>
    <p:extLst>
      <p:ext uri="{BB962C8B-B14F-4D97-AF65-F5344CB8AC3E}">
        <p14:creationId xmlns:p14="http://schemas.microsoft.com/office/powerpoint/2010/main" val="3592305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6" r:id="rId2"/>
    <p:sldLayoutId id="2147483658" r:id="rId3"/>
    <p:sldLayoutId id="2147483669" r:id="rId4"/>
    <p:sldLayoutId id="2147483670"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linkedin.com/in/christianchr/"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r4ds.hadley.nz/" TargetMode="Externa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5" name="Imagen 4">
            <a:extLst>
              <a:ext uri="{FF2B5EF4-FFF2-40B4-BE49-F238E27FC236}">
                <a16:creationId xmlns:a16="http://schemas.microsoft.com/office/drawing/2014/main" id="{32495579-9F50-A233-5E2E-00FDED197A7E}"/>
              </a:ext>
            </a:extLst>
          </p:cNvPr>
          <p:cNvPicPr>
            <a:picLocks noChangeAspect="1"/>
          </p:cNvPicPr>
          <p:nvPr/>
        </p:nvPicPr>
        <p:blipFill rotWithShape="1">
          <a:blip r:embed="rId3">
            <a:alphaModFix amt="5000"/>
          </a:blip>
          <a:srcRect l="12977" r="13154"/>
          <a:stretch/>
        </p:blipFill>
        <p:spPr>
          <a:xfrm>
            <a:off x="0" y="1"/>
            <a:ext cx="9144000" cy="5138583"/>
          </a:xfrm>
          <a:prstGeom prst="rect">
            <a:avLst/>
          </a:prstGeom>
        </p:spPr>
      </p:pic>
      <p:sp>
        <p:nvSpPr>
          <p:cNvPr id="6" name="Google Shape;198;p37">
            <a:extLst>
              <a:ext uri="{FF2B5EF4-FFF2-40B4-BE49-F238E27FC236}">
                <a16:creationId xmlns:a16="http://schemas.microsoft.com/office/drawing/2014/main" id="{38E7EB63-6BCB-A261-C940-AABA1659CA15}"/>
              </a:ext>
            </a:extLst>
          </p:cNvPr>
          <p:cNvSpPr txBox="1">
            <a:spLocks noGrp="1"/>
          </p:cNvSpPr>
          <p:nvPr>
            <p:ph type="ctrTitle" idx="4294967295"/>
          </p:nvPr>
        </p:nvSpPr>
        <p:spPr>
          <a:xfrm>
            <a:off x="328104" y="988111"/>
            <a:ext cx="5299075" cy="2719388"/>
          </a:xfrm>
          <a:prstGeom prst="rect">
            <a:avLst/>
          </a:prstGeom>
        </p:spPr>
        <p:txBody>
          <a:bodyPr spcFirstLastPara="1" vert="horz" wrap="square" lIns="91425" tIns="91425" rIns="91425" bIns="91425" rtlCol="0" anchor="ctr" anchorCtr="0">
            <a:noAutofit/>
          </a:bodyPr>
          <a:lstStyle/>
          <a:p>
            <a:pPr algn="l"/>
            <a:r>
              <a:rPr lang="en" sz="4800" b="1" dirty="0">
                <a:solidFill>
                  <a:srgbClr val="002060"/>
                </a:solidFill>
                <a:latin typeface="Arial Narrow" panose="020B0606020202030204" pitchFamily="34" charset="0"/>
              </a:rPr>
              <a:t>Introducción a la Estadística para el análisis político usando R</a:t>
            </a:r>
            <a:endParaRPr sz="4800" b="1" dirty="0">
              <a:solidFill>
                <a:srgbClr val="002060"/>
              </a:solidFill>
              <a:latin typeface="Arial Narrow" panose="020B0606020202030204" pitchFamily="34" charset="0"/>
            </a:endParaRPr>
          </a:p>
        </p:txBody>
      </p:sp>
      <p:sp>
        <p:nvSpPr>
          <p:cNvPr id="7" name="Google Shape;199;p37">
            <a:extLst>
              <a:ext uri="{FF2B5EF4-FFF2-40B4-BE49-F238E27FC236}">
                <a16:creationId xmlns:a16="http://schemas.microsoft.com/office/drawing/2014/main" id="{1051DE74-0A0E-3667-0513-04AE951D985E}"/>
              </a:ext>
            </a:extLst>
          </p:cNvPr>
          <p:cNvSpPr txBox="1">
            <a:spLocks noGrp="1"/>
          </p:cNvSpPr>
          <p:nvPr>
            <p:ph type="subTitle" idx="4294967295"/>
          </p:nvPr>
        </p:nvSpPr>
        <p:spPr>
          <a:xfrm>
            <a:off x="3460070" y="4376419"/>
            <a:ext cx="5487987" cy="557212"/>
          </a:xfrm>
          <a:prstGeom prst="rect">
            <a:avLst/>
          </a:prstGeom>
        </p:spPr>
        <p:txBody>
          <a:bodyPr spcFirstLastPara="1" vert="horz" wrap="square" lIns="91425" tIns="91425" rIns="91425" bIns="91425" rtlCol="0" anchor="t" anchorCtr="0">
            <a:noAutofit/>
          </a:bodyPr>
          <a:lstStyle/>
          <a:p>
            <a:pPr algn="r"/>
            <a:r>
              <a:rPr lang="es-PE" sz="2700" b="1" dirty="0">
                <a:solidFill>
                  <a:srgbClr val="002060"/>
                </a:solidFill>
                <a:latin typeface="Arial Narrow" panose="020B0606020202030204" pitchFamily="34" charset="0"/>
              </a:rPr>
              <a:t>Sesión 1</a:t>
            </a:r>
          </a:p>
          <a:p>
            <a:pPr algn="r"/>
            <a:endParaRPr lang="es-PE" sz="1500" b="1" dirty="0">
              <a:solidFill>
                <a:srgbClr val="002060"/>
              </a:solidFill>
              <a:latin typeface="Arial Narrow" panose="020B0606020202030204" pitchFamily="34" charset="0"/>
            </a:endParaRPr>
          </a:p>
        </p:txBody>
      </p:sp>
      <p:pic>
        <p:nvPicPr>
          <p:cNvPr id="9" name="Picture 2" descr="Oducal">
            <a:extLst>
              <a:ext uri="{FF2B5EF4-FFF2-40B4-BE49-F238E27FC236}">
                <a16:creationId xmlns:a16="http://schemas.microsoft.com/office/drawing/2014/main" id="{149B9BFD-4544-2F86-BCE6-6EB961487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5668" y="-27739"/>
            <a:ext cx="1989830" cy="9589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2AD74A27-49DA-FC08-2E92-631C816DF8CA}"/>
              </a:ext>
            </a:extLst>
          </p:cNvPr>
          <p:cNvSpPr txBox="1"/>
          <p:nvPr/>
        </p:nvSpPr>
        <p:spPr>
          <a:xfrm>
            <a:off x="193199" y="170779"/>
            <a:ext cx="3467616" cy="307777"/>
          </a:xfrm>
          <a:prstGeom prst="rect">
            <a:avLst/>
          </a:prstGeom>
          <a:noFill/>
        </p:spPr>
        <p:txBody>
          <a:bodyPr wrap="none" rtlCol="0">
            <a:spAutoFit/>
          </a:bodyPr>
          <a:lstStyle/>
          <a:p>
            <a:r>
              <a:rPr lang="es-PE" b="1" dirty="0">
                <a:solidFill>
                  <a:schemeClr val="accent6">
                    <a:lumMod val="85000"/>
                  </a:schemeClr>
                </a:solidFill>
                <a:latin typeface="Arial Narrow" panose="020B0606020202030204" pitchFamily="34" charset="0"/>
              </a:rPr>
              <a:t>POL278 - Estadística para el Análisis Político 1</a:t>
            </a:r>
          </a:p>
        </p:txBody>
      </p:sp>
      <p:sp>
        <p:nvSpPr>
          <p:cNvPr id="11" name="Rectángulo 10">
            <a:extLst>
              <a:ext uri="{FF2B5EF4-FFF2-40B4-BE49-F238E27FC236}">
                <a16:creationId xmlns:a16="http://schemas.microsoft.com/office/drawing/2014/main" id="{E77AD0E1-05AE-5097-8634-B5480B2336CC}"/>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sp>
        <p:nvSpPr>
          <p:cNvPr id="13" name="CuadroTexto 12">
            <a:extLst>
              <a:ext uri="{FF2B5EF4-FFF2-40B4-BE49-F238E27FC236}">
                <a16:creationId xmlns:a16="http://schemas.microsoft.com/office/drawing/2014/main" id="{8A8E4385-094D-37B1-3BAA-343E3C977E1F}"/>
              </a:ext>
            </a:extLst>
          </p:cNvPr>
          <p:cNvSpPr txBox="1"/>
          <p:nvPr/>
        </p:nvSpPr>
        <p:spPr>
          <a:xfrm>
            <a:off x="328104" y="4033687"/>
            <a:ext cx="4904295" cy="461665"/>
          </a:xfrm>
          <a:prstGeom prst="rect">
            <a:avLst/>
          </a:prstGeom>
          <a:noFill/>
        </p:spPr>
        <p:txBody>
          <a:bodyPr wrap="square">
            <a:spAutoFit/>
          </a:bodyPr>
          <a:lstStyle/>
          <a:p>
            <a:pPr algn="r"/>
            <a:r>
              <a:rPr lang="es-PE" sz="2400" b="1" dirty="0">
                <a:solidFill>
                  <a:srgbClr val="002060"/>
                </a:solidFill>
                <a:latin typeface="Arial Narrow" panose="020B0606020202030204" pitchFamily="34" charset="0"/>
              </a:rPr>
              <a:t>Christian Chiroque</a:t>
            </a:r>
          </a:p>
        </p:txBody>
      </p:sp>
      <p:pic>
        <p:nvPicPr>
          <p:cNvPr id="1028" name="Picture 4">
            <a:extLst>
              <a:ext uri="{FF2B5EF4-FFF2-40B4-BE49-F238E27FC236}">
                <a16:creationId xmlns:a16="http://schemas.microsoft.com/office/drawing/2014/main" id="{02EDC2A1-913E-CBF4-E02F-64DAA5CCF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562" y="1010557"/>
            <a:ext cx="3333205" cy="33332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nkedIn Logo - símbolo, significado logotipo, historia, PNG">
            <a:hlinkClick r:id="rId6"/>
            <a:extLst>
              <a:ext uri="{FF2B5EF4-FFF2-40B4-BE49-F238E27FC236}">
                <a16:creationId xmlns:a16="http://schemas.microsoft.com/office/drawing/2014/main" id="{88EA8374-6988-7EA9-BFF0-82537C02FDB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0015"/>
          <a:stretch/>
        </p:blipFill>
        <p:spPr bwMode="auto">
          <a:xfrm>
            <a:off x="4889601" y="4347235"/>
            <a:ext cx="270933" cy="56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958682"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Un lenguaje orientado a objetos (POO)</a:t>
            </a:r>
          </a:p>
        </p:txBody>
      </p:sp>
      <p:pic>
        <p:nvPicPr>
          <p:cNvPr id="4098" name="Picture 2" descr="7 beneficios de jugar y aprender con piezas de Lego | Universidades.cr">
            <a:extLst>
              <a:ext uri="{FF2B5EF4-FFF2-40B4-BE49-F238E27FC236}">
                <a16:creationId xmlns:a16="http://schemas.microsoft.com/office/drawing/2014/main" id="{7CCBFDBE-C01C-54C0-F846-C79FE69AC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145" y="1067097"/>
            <a:ext cx="5011103" cy="334486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66998C8-7A9C-9649-C158-BF194D033257}"/>
              </a:ext>
            </a:extLst>
          </p:cNvPr>
          <p:cNvSpPr txBox="1"/>
          <p:nvPr/>
        </p:nvSpPr>
        <p:spPr>
          <a:xfrm>
            <a:off x="326714" y="1402199"/>
            <a:ext cx="3389931" cy="2339102"/>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Trabajamos con objetos. </a:t>
            </a:r>
          </a:p>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Los objetos tienen clases. </a:t>
            </a:r>
          </a:p>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Las clases definen a los objetos (atributos, propiedades y comportamientos que puede tener) y lo que podemos hacer con ellos. </a:t>
            </a:r>
            <a:endParaRPr lang="es-PE" sz="1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493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3" name="Google Shape;335;p32" descr="Resultado de imagen para mesa de madera">
            <a:extLst>
              <a:ext uri="{FF2B5EF4-FFF2-40B4-BE49-F238E27FC236}">
                <a16:creationId xmlns:a16="http://schemas.microsoft.com/office/drawing/2014/main" id="{6ECEF6B9-1AA0-5099-2A41-77133E6CC0BE}"/>
              </a:ext>
            </a:extLst>
          </p:cNvPr>
          <p:cNvPicPr preferRelativeResize="0"/>
          <p:nvPr/>
        </p:nvPicPr>
        <p:blipFill rotWithShape="1">
          <a:blip r:embed="rId3">
            <a:alphaModFix/>
          </a:blip>
          <a:srcRect/>
          <a:stretch/>
        </p:blipFill>
        <p:spPr>
          <a:xfrm>
            <a:off x="3568617" y="2677234"/>
            <a:ext cx="4191458" cy="2507668"/>
          </a:xfrm>
          <a:prstGeom prst="rect">
            <a:avLst/>
          </a:prstGeom>
          <a:noFill/>
          <a:ln>
            <a:noFill/>
          </a:ln>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28514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Construyendo algo nuevo…</a:t>
            </a:r>
          </a:p>
        </p:txBody>
      </p:sp>
      <p:pic>
        <p:nvPicPr>
          <p:cNvPr id="4" name="Google Shape;336;p32" descr="Resultado de imagen para tronco">
            <a:extLst>
              <a:ext uri="{FF2B5EF4-FFF2-40B4-BE49-F238E27FC236}">
                <a16:creationId xmlns:a16="http://schemas.microsoft.com/office/drawing/2014/main" id="{04A295F0-8C6D-3C71-D2CA-EC315DC2B157}"/>
              </a:ext>
            </a:extLst>
          </p:cNvPr>
          <p:cNvPicPr preferRelativeResize="0"/>
          <p:nvPr/>
        </p:nvPicPr>
        <p:blipFill rotWithShape="1">
          <a:blip r:embed="rId5">
            <a:alphaModFix/>
          </a:blip>
          <a:srcRect/>
          <a:stretch/>
        </p:blipFill>
        <p:spPr>
          <a:xfrm>
            <a:off x="4660990" y="1998265"/>
            <a:ext cx="2384425" cy="1683124"/>
          </a:xfrm>
          <a:prstGeom prst="rect">
            <a:avLst/>
          </a:prstGeom>
          <a:noFill/>
          <a:ln>
            <a:noFill/>
          </a:ln>
        </p:spPr>
      </p:pic>
      <p:pic>
        <p:nvPicPr>
          <p:cNvPr id="5" name="Google Shape;337;p32" descr="Resultado de imagen para caja de herramientas">
            <a:extLst>
              <a:ext uri="{FF2B5EF4-FFF2-40B4-BE49-F238E27FC236}">
                <a16:creationId xmlns:a16="http://schemas.microsoft.com/office/drawing/2014/main" id="{E55E9726-B199-E09F-CB1B-C69B183585C0}"/>
              </a:ext>
            </a:extLst>
          </p:cNvPr>
          <p:cNvPicPr preferRelativeResize="0"/>
          <p:nvPr/>
        </p:nvPicPr>
        <p:blipFill rotWithShape="1">
          <a:blip r:embed="rId6">
            <a:alphaModFix/>
          </a:blip>
          <a:srcRect/>
          <a:stretch/>
        </p:blipFill>
        <p:spPr>
          <a:xfrm>
            <a:off x="385490" y="2736297"/>
            <a:ext cx="1076325" cy="1076325"/>
          </a:xfrm>
          <a:prstGeom prst="rect">
            <a:avLst/>
          </a:prstGeom>
          <a:noFill/>
          <a:ln>
            <a:noFill/>
          </a:ln>
        </p:spPr>
      </p:pic>
      <p:pic>
        <p:nvPicPr>
          <p:cNvPr id="6" name="Google Shape;338;p32" descr="Resultado de imagen para caja de herramientas">
            <a:extLst>
              <a:ext uri="{FF2B5EF4-FFF2-40B4-BE49-F238E27FC236}">
                <a16:creationId xmlns:a16="http://schemas.microsoft.com/office/drawing/2014/main" id="{539BACB1-9620-EF6D-43F3-D897267E6B25}"/>
              </a:ext>
            </a:extLst>
          </p:cNvPr>
          <p:cNvPicPr preferRelativeResize="0"/>
          <p:nvPr/>
        </p:nvPicPr>
        <p:blipFill rotWithShape="1">
          <a:blip r:embed="rId6">
            <a:alphaModFix/>
          </a:blip>
          <a:srcRect/>
          <a:stretch/>
        </p:blipFill>
        <p:spPr>
          <a:xfrm>
            <a:off x="385489" y="1762052"/>
            <a:ext cx="1076325" cy="1076325"/>
          </a:xfrm>
          <a:prstGeom prst="rect">
            <a:avLst/>
          </a:prstGeom>
          <a:noFill/>
          <a:ln>
            <a:noFill/>
          </a:ln>
        </p:spPr>
      </p:pic>
      <p:pic>
        <p:nvPicPr>
          <p:cNvPr id="7" name="Google Shape;339;p32" descr="Resultado de imagen para caja de herramientas">
            <a:extLst>
              <a:ext uri="{FF2B5EF4-FFF2-40B4-BE49-F238E27FC236}">
                <a16:creationId xmlns:a16="http://schemas.microsoft.com/office/drawing/2014/main" id="{9A81184C-670E-69A3-33C1-5765E74AB456}"/>
              </a:ext>
            </a:extLst>
          </p:cNvPr>
          <p:cNvPicPr preferRelativeResize="0"/>
          <p:nvPr/>
        </p:nvPicPr>
        <p:blipFill rotWithShape="1">
          <a:blip r:embed="rId6">
            <a:alphaModFix/>
          </a:blip>
          <a:srcRect/>
          <a:stretch/>
        </p:blipFill>
        <p:spPr>
          <a:xfrm>
            <a:off x="385489" y="796601"/>
            <a:ext cx="1076325" cy="1076325"/>
          </a:xfrm>
          <a:prstGeom prst="rect">
            <a:avLst/>
          </a:prstGeom>
          <a:noFill/>
          <a:ln>
            <a:noFill/>
          </a:ln>
        </p:spPr>
      </p:pic>
      <p:pic>
        <p:nvPicPr>
          <p:cNvPr id="8" name="Google Shape;340;p32" descr="Resultado de imagen para caja de herramientas">
            <a:extLst>
              <a:ext uri="{FF2B5EF4-FFF2-40B4-BE49-F238E27FC236}">
                <a16:creationId xmlns:a16="http://schemas.microsoft.com/office/drawing/2014/main" id="{2AC2DEE2-E114-1E06-464B-C905A8BA80F1}"/>
              </a:ext>
            </a:extLst>
          </p:cNvPr>
          <p:cNvPicPr preferRelativeResize="0"/>
          <p:nvPr/>
        </p:nvPicPr>
        <p:blipFill rotWithShape="1">
          <a:blip r:embed="rId6">
            <a:alphaModFix/>
          </a:blip>
          <a:srcRect/>
          <a:stretch/>
        </p:blipFill>
        <p:spPr>
          <a:xfrm>
            <a:off x="1493574" y="2689294"/>
            <a:ext cx="1076325" cy="1076325"/>
          </a:xfrm>
          <a:prstGeom prst="rect">
            <a:avLst/>
          </a:prstGeom>
          <a:noFill/>
          <a:ln>
            <a:noFill/>
          </a:ln>
        </p:spPr>
      </p:pic>
      <p:pic>
        <p:nvPicPr>
          <p:cNvPr id="9" name="Google Shape;341;p32" descr="Resultado de imagen para caja de herramientas">
            <a:extLst>
              <a:ext uri="{FF2B5EF4-FFF2-40B4-BE49-F238E27FC236}">
                <a16:creationId xmlns:a16="http://schemas.microsoft.com/office/drawing/2014/main" id="{D2F7050A-2AB7-4C40-6B05-F610D2DCCBE9}"/>
              </a:ext>
            </a:extLst>
          </p:cNvPr>
          <p:cNvPicPr preferRelativeResize="0"/>
          <p:nvPr/>
        </p:nvPicPr>
        <p:blipFill rotWithShape="1">
          <a:blip r:embed="rId6">
            <a:alphaModFix/>
          </a:blip>
          <a:srcRect/>
          <a:stretch/>
        </p:blipFill>
        <p:spPr>
          <a:xfrm>
            <a:off x="1493573" y="1703075"/>
            <a:ext cx="1076325" cy="1076325"/>
          </a:xfrm>
          <a:prstGeom prst="rect">
            <a:avLst/>
          </a:prstGeom>
          <a:noFill/>
          <a:ln>
            <a:noFill/>
          </a:ln>
        </p:spPr>
      </p:pic>
      <p:pic>
        <p:nvPicPr>
          <p:cNvPr id="11" name="Google Shape;342;p32" descr="Resultado de imagen para caja de herramientas">
            <a:extLst>
              <a:ext uri="{FF2B5EF4-FFF2-40B4-BE49-F238E27FC236}">
                <a16:creationId xmlns:a16="http://schemas.microsoft.com/office/drawing/2014/main" id="{5552C2A9-1ABB-B98F-DA99-E4483FFD9292}"/>
              </a:ext>
            </a:extLst>
          </p:cNvPr>
          <p:cNvPicPr preferRelativeResize="0"/>
          <p:nvPr/>
        </p:nvPicPr>
        <p:blipFill rotWithShape="1">
          <a:blip r:embed="rId6">
            <a:alphaModFix/>
          </a:blip>
          <a:srcRect/>
          <a:stretch/>
        </p:blipFill>
        <p:spPr>
          <a:xfrm>
            <a:off x="1493571" y="796600"/>
            <a:ext cx="1076325" cy="1076325"/>
          </a:xfrm>
          <a:prstGeom prst="rect">
            <a:avLst/>
          </a:prstGeom>
          <a:noFill/>
          <a:ln>
            <a:noFill/>
          </a:ln>
        </p:spPr>
      </p:pic>
      <p:pic>
        <p:nvPicPr>
          <p:cNvPr id="14" name="Google Shape;343;p32" descr="Resultado de imagen para caja de herramientas">
            <a:extLst>
              <a:ext uri="{FF2B5EF4-FFF2-40B4-BE49-F238E27FC236}">
                <a16:creationId xmlns:a16="http://schemas.microsoft.com/office/drawing/2014/main" id="{83D0FA2F-CFBE-261A-9E4B-597E6FB25405}"/>
              </a:ext>
            </a:extLst>
          </p:cNvPr>
          <p:cNvPicPr preferRelativeResize="0"/>
          <p:nvPr/>
        </p:nvPicPr>
        <p:blipFill rotWithShape="1">
          <a:blip r:embed="rId7">
            <a:alphaModFix/>
          </a:blip>
          <a:srcRect/>
          <a:stretch/>
        </p:blipFill>
        <p:spPr>
          <a:xfrm>
            <a:off x="3071598" y="1719896"/>
            <a:ext cx="1418129" cy="1418129"/>
          </a:xfrm>
          <a:prstGeom prst="rect">
            <a:avLst/>
          </a:prstGeom>
          <a:noFill/>
          <a:ln>
            <a:noFill/>
          </a:ln>
        </p:spPr>
      </p:pic>
      <p:pic>
        <p:nvPicPr>
          <p:cNvPr id="15" name="Google Shape;344;p32" descr="Resultado de imagen para serrucho">
            <a:extLst>
              <a:ext uri="{FF2B5EF4-FFF2-40B4-BE49-F238E27FC236}">
                <a16:creationId xmlns:a16="http://schemas.microsoft.com/office/drawing/2014/main" id="{14D696AD-EFE3-6BDB-D351-8D5F82571224}"/>
              </a:ext>
            </a:extLst>
          </p:cNvPr>
          <p:cNvPicPr preferRelativeResize="0"/>
          <p:nvPr/>
        </p:nvPicPr>
        <p:blipFill rotWithShape="1">
          <a:blip r:embed="rId8">
            <a:alphaModFix/>
          </a:blip>
          <a:srcRect/>
          <a:stretch/>
        </p:blipFill>
        <p:spPr>
          <a:xfrm>
            <a:off x="5078036" y="277855"/>
            <a:ext cx="1749425" cy="1749425"/>
          </a:xfrm>
          <a:prstGeom prst="rect">
            <a:avLst/>
          </a:prstGeom>
          <a:noFill/>
          <a:ln>
            <a:noFill/>
          </a:ln>
        </p:spPr>
      </p:pic>
      <p:sp>
        <p:nvSpPr>
          <p:cNvPr id="16" name="Google Shape;345;p32">
            <a:extLst>
              <a:ext uri="{FF2B5EF4-FFF2-40B4-BE49-F238E27FC236}">
                <a16:creationId xmlns:a16="http://schemas.microsoft.com/office/drawing/2014/main" id="{CFEDE83F-4CCF-CEED-8310-94FA58296DF2}"/>
              </a:ext>
            </a:extLst>
          </p:cNvPr>
          <p:cNvSpPr txBox="1"/>
          <p:nvPr/>
        </p:nvSpPr>
        <p:spPr>
          <a:xfrm>
            <a:off x="4600169" y="4197161"/>
            <a:ext cx="2128354"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a:solidFill>
                  <a:srgbClr val="002060"/>
                </a:solidFill>
                <a:latin typeface="Calibri"/>
                <a:ea typeface="Calibri"/>
                <a:cs typeface="Calibri"/>
                <a:sym typeface="Calibri"/>
              </a:rPr>
              <a:t>MESA DE TRABAJO</a:t>
            </a:r>
            <a:endParaRPr/>
          </a:p>
          <a:p>
            <a:pPr marL="0" marR="0" lvl="0" indent="0" algn="ctr" rtl="0">
              <a:spcBef>
                <a:spcPts val="0"/>
              </a:spcBef>
              <a:spcAft>
                <a:spcPts val="0"/>
              </a:spcAft>
              <a:buNone/>
            </a:pPr>
            <a:r>
              <a:rPr lang="es-PE" sz="1800" b="1">
                <a:solidFill>
                  <a:srgbClr val="002060"/>
                </a:solidFill>
                <a:latin typeface="Calibri"/>
                <a:ea typeface="Calibri"/>
                <a:cs typeface="Calibri"/>
                <a:sym typeface="Calibri"/>
              </a:rPr>
              <a:t>(</a:t>
            </a:r>
            <a:r>
              <a:rPr lang="es-PE" sz="1800" b="1" i="1">
                <a:solidFill>
                  <a:srgbClr val="002060"/>
                </a:solidFill>
                <a:latin typeface="Calibri"/>
                <a:ea typeface="Calibri"/>
                <a:cs typeface="Calibri"/>
                <a:sym typeface="Calibri"/>
              </a:rPr>
              <a:t>R Console</a:t>
            </a:r>
            <a:r>
              <a:rPr lang="es-PE" sz="1800" b="1">
                <a:solidFill>
                  <a:srgbClr val="002060"/>
                </a:solidFill>
                <a:latin typeface="Calibri"/>
                <a:ea typeface="Calibri"/>
                <a:cs typeface="Calibri"/>
                <a:sym typeface="Calibri"/>
              </a:rPr>
              <a:t>)</a:t>
            </a:r>
            <a:endParaRPr sz="1800" b="1">
              <a:solidFill>
                <a:srgbClr val="002060"/>
              </a:solidFill>
              <a:latin typeface="Calibri"/>
              <a:ea typeface="Calibri"/>
              <a:cs typeface="Calibri"/>
              <a:sym typeface="Calibri"/>
            </a:endParaRPr>
          </a:p>
        </p:txBody>
      </p:sp>
      <p:sp>
        <p:nvSpPr>
          <p:cNvPr id="17" name="Google Shape;346;p32">
            <a:extLst>
              <a:ext uri="{FF2B5EF4-FFF2-40B4-BE49-F238E27FC236}">
                <a16:creationId xmlns:a16="http://schemas.microsoft.com/office/drawing/2014/main" id="{C78A1B40-6E4D-3646-C698-E169DAE80479}"/>
              </a:ext>
            </a:extLst>
          </p:cNvPr>
          <p:cNvSpPr txBox="1"/>
          <p:nvPr/>
        </p:nvSpPr>
        <p:spPr>
          <a:xfrm>
            <a:off x="429394" y="3852404"/>
            <a:ext cx="21283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a:solidFill>
                  <a:srgbClr val="002060"/>
                </a:solidFill>
                <a:latin typeface="Calibri"/>
                <a:ea typeface="Calibri"/>
                <a:cs typeface="Calibri"/>
                <a:sym typeface="Calibri"/>
              </a:rPr>
              <a:t>CAJAS DE HERRAMIENTAS</a:t>
            </a:r>
            <a:endParaRPr/>
          </a:p>
          <a:p>
            <a:pPr marL="0" marR="0" lvl="0" indent="0" algn="ctr" rtl="0">
              <a:spcBef>
                <a:spcPts val="0"/>
              </a:spcBef>
              <a:spcAft>
                <a:spcPts val="0"/>
              </a:spcAft>
              <a:buNone/>
            </a:pPr>
            <a:r>
              <a:rPr lang="es-PE" sz="1800" b="1">
                <a:solidFill>
                  <a:srgbClr val="002060"/>
                </a:solidFill>
                <a:latin typeface="Calibri"/>
                <a:ea typeface="Calibri"/>
                <a:cs typeface="Calibri"/>
                <a:sym typeface="Calibri"/>
              </a:rPr>
              <a:t>(</a:t>
            </a:r>
            <a:r>
              <a:rPr lang="es-PE" sz="1800" b="1" i="1">
                <a:solidFill>
                  <a:srgbClr val="002060"/>
                </a:solidFill>
                <a:latin typeface="Calibri"/>
                <a:ea typeface="Calibri"/>
                <a:cs typeface="Calibri"/>
                <a:sym typeface="Calibri"/>
              </a:rPr>
              <a:t>Packages</a:t>
            </a:r>
            <a:r>
              <a:rPr lang="es-PE" sz="1800" b="1">
                <a:solidFill>
                  <a:srgbClr val="002060"/>
                </a:solidFill>
                <a:latin typeface="Calibri"/>
                <a:ea typeface="Calibri"/>
                <a:cs typeface="Calibri"/>
                <a:sym typeface="Calibri"/>
              </a:rPr>
              <a:t>)</a:t>
            </a:r>
            <a:endParaRPr sz="1800" b="1">
              <a:solidFill>
                <a:srgbClr val="002060"/>
              </a:solidFill>
              <a:latin typeface="Calibri"/>
              <a:ea typeface="Calibri"/>
              <a:cs typeface="Calibri"/>
              <a:sym typeface="Calibri"/>
            </a:endParaRPr>
          </a:p>
        </p:txBody>
      </p:sp>
      <p:sp>
        <p:nvSpPr>
          <p:cNvPr id="18" name="Google Shape;347;p32">
            <a:extLst>
              <a:ext uri="{FF2B5EF4-FFF2-40B4-BE49-F238E27FC236}">
                <a16:creationId xmlns:a16="http://schemas.microsoft.com/office/drawing/2014/main" id="{19E19711-F139-B8CB-704A-59DB037901FB}"/>
              </a:ext>
            </a:extLst>
          </p:cNvPr>
          <p:cNvSpPr txBox="1"/>
          <p:nvPr/>
        </p:nvSpPr>
        <p:spPr>
          <a:xfrm>
            <a:off x="6188249" y="2211496"/>
            <a:ext cx="1080378"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OBJETO</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a:solidFill>
                  <a:srgbClr val="002060"/>
                </a:solidFill>
                <a:latin typeface="Calibri"/>
                <a:ea typeface="Calibri"/>
                <a:cs typeface="Calibri"/>
                <a:sym typeface="Calibri"/>
              </a:rPr>
              <a:t>Data</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sp>
        <p:nvSpPr>
          <p:cNvPr id="19" name="Google Shape;348;p32">
            <a:extLst>
              <a:ext uri="{FF2B5EF4-FFF2-40B4-BE49-F238E27FC236}">
                <a16:creationId xmlns:a16="http://schemas.microsoft.com/office/drawing/2014/main" id="{946E312C-BC39-D92E-1C87-BA2CBC77B653}"/>
              </a:ext>
            </a:extLst>
          </p:cNvPr>
          <p:cNvSpPr txBox="1"/>
          <p:nvPr/>
        </p:nvSpPr>
        <p:spPr>
          <a:xfrm>
            <a:off x="2741159" y="1080771"/>
            <a:ext cx="2128354"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b="1">
                <a:solidFill>
                  <a:srgbClr val="002060"/>
                </a:solidFill>
                <a:latin typeface="Calibri"/>
                <a:ea typeface="Calibri"/>
                <a:cs typeface="Calibri"/>
                <a:sym typeface="Calibri"/>
              </a:rPr>
              <a:t>CAJA DE HERRAMIENTAS </a:t>
            </a:r>
            <a:r>
              <a:rPr lang="es-PE" b="1" u="sng">
                <a:solidFill>
                  <a:srgbClr val="002060"/>
                </a:solidFill>
                <a:latin typeface="Calibri"/>
                <a:ea typeface="Calibri"/>
                <a:cs typeface="Calibri"/>
                <a:sym typeface="Calibri"/>
              </a:rPr>
              <a:t>ELEGIDA</a:t>
            </a:r>
            <a:endParaRPr sz="1100"/>
          </a:p>
          <a:p>
            <a:pPr marL="0" marR="0" lvl="0" indent="0" algn="ctr" rtl="0">
              <a:spcBef>
                <a:spcPts val="0"/>
              </a:spcBef>
              <a:spcAft>
                <a:spcPts val="0"/>
              </a:spcAft>
              <a:buNone/>
            </a:pPr>
            <a:r>
              <a:rPr lang="es-PE" b="1">
                <a:solidFill>
                  <a:srgbClr val="002060"/>
                </a:solidFill>
                <a:latin typeface="Calibri"/>
                <a:ea typeface="Calibri"/>
                <a:cs typeface="Calibri"/>
                <a:sym typeface="Calibri"/>
              </a:rPr>
              <a:t>(</a:t>
            </a:r>
            <a:r>
              <a:rPr lang="es-PE" b="1" i="1">
                <a:solidFill>
                  <a:srgbClr val="002060"/>
                </a:solidFill>
                <a:latin typeface="Calibri"/>
                <a:ea typeface="Calibri"/>
                <a:cs typeface="Calibri"/>
                <a:sym typeface="Calibri"/>
              </a:rPr>
              <a:t>library</a:t>
            </a:r>
            <a:r>
              <a:rPr lang="es-PE" b="1">
                <a:solidFill>
                  <a:srgbClr val="002060"/>
                </a:solidFill>
                <a:latin typeface="Calibri"/>
                <a:ea typeface="Calibri"/>
                <a:cs typeface="Calibri"/>
                <a:sym typeface="Calibri"/>
              </a:rPr>
              <a:t>)</a:t>
            </a:r>
            <a:endParaRPr b="1">
              <a:solidFill>
                <a:srgbClr val="002060"/>
              </a:solidFill>
              <a:latin typeface="Calibri"/>
              <a:ea typeface="Calibri"/>
              <a:cs typeface="Calibri"/>
              <a:sym typeface="Calibri"/>
            </a:endParaRPr>
          </a:p>
        </p:txBody>
      </p:sp>
      <p:sp>
        <p:nvSpPr>
          <p:cNvPr id="20" name="Google Shape;349;p32">
            <a:extLst>
              <a:ext uri="{FF2B5EF4-FFF2-40B4-BE49-F238E27FC236}">
                <a16:creationId xmlns:a16="http://schemas.microsoft.com/office/drawing/2014/main" id="{E2877BDA-BB7C-4C26-3373-7A1F52EEE90C}"/>
              </a:ext>
            </a:extLst>
          </p:cNvPr>
          <p:cNvSpPr txBox="1"/>
          <p:nvPr/>
        </p:nvSpPr>
        <p:spPr>
          <a:xfrm>
            <a:off x="6224158" y="1074935"/>
            <a:ext cx="21283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HERRAMIENTAS A UTILIZAR</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err="1">
                <a:solidFill>
                  <a:srgbClr val="002060"/>
                </a:solidFill>
                <a:latin typeface="Calibri"/>
                <a:ea typeface="Calibri"/>
                <a:cs typeface="Calibri"/>
                <a:sym typeface="Calibri"/>
              </a:rPr>
              <a:t>Functions</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pic>
        <p:nvPicPr>
          <p:cNvPr id="21" name="Google Shape;350;p32" descr="Resultado de imagen para instructions image">
            <a:extLst>
              <a:ext uri="{FF2B5EF4-FFF2-40B4-BE49-F238E27FC236}">
                <a16:creationId xmlns:a16="http://schemas.microsoft.com/office/drawing/2014/main" id="{572D436E-2CC3-F551-0FDC-CC2F19061C89}"/>
              </a:ext>
            </a:extLst>
          </p:cNvPr>
          <p:cNvPicPr preferRelativeResize="0"/>
          <p:nvPr/>
        </p:nvPicPr>
        <p:blipFill rotWithShape="1">
          <a:blip r:embed="rId9">
            <a:alphaModFix/>
          </a:blip>
          <a:srcRect/>
          <a:stretch/>
        </p:blipFill>
        <p:spPr>
          <a:xfrm>
            <a:off x="7675947" y="2323175"/>
            <a:ext cx="1289119" cy="1607893"/>
          </a:xfrm>
          <a:prstGeom prst="rect">
            <a:avLst/>
          </a:prstGeom>
          <a:noFill/>
          <a:ln w="9525" cap="flat" cmpd="sng">
            <a:solidFill>
              <a:schemeClr val="dk1"/>
            </a:solidFill>
            <a:prstDash val="solid"/>
            <a:round/>
            <a:headEnd type="none" w="sm" len="sm"/>
            <a:tailEnd type="none" w="sm" len="sm"/>
          </a:ln>
        </p:spPr>
      </p:pic>
      <p:sp>
        <p:nvSpPr>
          <p:cNvPr id="22" name="Google Shape;351;p32">
            <a:extLst>
              <a:ext uri="{FF2B5EF4-FFF2-40B4-BE49-F238E27FC236}">
                <a16:creationId xmlns:a16="http://schemas.microsoft.com/office/drawing/2014/main" id="{6A67AF55-056F-9F73-C55C-7850F6FA5D42}"/>
              </a:ext>
            </a:extLst>
          </p:cNvPr>
          <p:cNvSpPr txBox="1"/>
          <p:nvPr/>
        </p:nvSpPr>
        <p:spPr>
          <a:xfrm>
            <a:off x="7497095" y="3934691"/>
            <a:ext cx="161265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INSTRUCTIVO</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a:solidFill>
                  <a:srgbClr val="002060"/>
                </a:solidFill>
                <a:latin typeface="Calibri"/>
                <a:ea typeface="Calibri"/>
                <a:cs typeface="Calibri"/>
                <a:sym typeface="Calibri"/>
              </a:rPr>
              <a:t>Script</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39586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A5F53BD6-6C91-980D-9F03-30619D6871B5}"/>
              </a:ext>
            </a:extLst>
          </p:cNvPr>
          <p:cNvPicPr>
            <a:picLocks noChangeAspect="1"/>
          </p:cNvPicPr>
          <p:nvPr/>
        </p:nvPicPr>
        <p:blipFill>
          <a:blip r:embed="rId4"/>
          <a:stretch>
            <a:fillRect/>
          </a:stretch>
        </p:blipFill>
        <p:spPr>
          <a:xfrm>
            <a:off x="510139" y="232327"/>
            <a:ext cx="7972156" cy="4678846"/>
          </a:xfrm>
          <a:prstGeom prst="rect">
            <a:avLst/>
          </a:prstGeom>
        </p:spPr>
      </p:pic>
      <p:sp>
        <p:nvSpPr>
          <p:cNvPr id="22" name="Elipse 21">
            <a:extLst>
              <a:ext uri="{FF2B5EF4-FFF2-40B4-BE49-F238E27FC236}">
                <a16:creationId xmlns:a16="http://schemas.microsoft.com/office/drawing/2014/main" id="{6B2B0323-28CA-DF5A-1A6F-C168BE5EE4AA}"/>
              </a:ext>
            </a:extLst>
          </p:cNvPr>
          <p:cNvSpPr/>
          <p:nvPr/>
        </p:nvSpPr>
        <p:spPr>
          <a:xfrm>
            <a:off x="6968691" y="385011"/>
            <a:ext cx="1642581" cy="47163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1CDC065D-8E51-0441-536D-73EA18C5F45B}"/>
              </a:ext>
            </a:extLst>
          </p:cNvPr>
          <p:cNvSpPr txBox="1"/>
          <p:nvPr/>
        </p:nvSpPr>
        <p:spPr>
          <a:xfrm>
            <a:off x="3791214" y="466940"/>
            <a:ext cx="3150221" cy="307777"/>
          </a:xfrm>
          <a:prstGeom prst="rect">
            <a:avLst/>
          </a:prstGeom>
          <a:noFill/>
        </p:spPr>
        <p:txBody>
          <a:bodyPr wrap="none" rtlCol="0">
            <a:spAutoFit/>
          </a:bodyPr>
          <a:lstStyle/>
          <a:p>
            <a:r>
              <a:rPr lang="es-PE" b="1" dirty="0">
                <a:solidFill>
                  <a:srgbClr val="C00000"/>
                </a:solidFill>
              </a:rPr>
              <a:t>CREAMOS UN NUEVO PROYECTO</a:t>
            </a:r>
          </a:p>
        </p:txBody>
      </p:sp>
    </p:spTree>
    <p:extLst>
      <p:ext uri="{BB962C8B-B14F-4D97-AF65-F5344CB8AC3E}">
        <p14:creationId xmlns:p14="http://schemas.microsoft.com/office/powerpoint/2010/main" val="22989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24053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Por qué utilizar un Proyecto en R?</a:t>
            </a:r>
          </a:p>
        </p:txBody>
      </p:sp>
      <p:sp>
        <p:nvSpPr>
          <p:cNvPr id="14" name="CuadroTexto 13">
            <a:extLst>
              <a:ext uri="{FF2B5EF4-FFF2-40B4-BE49-F238E27FC236}">
                <a16:creationId xmlns:a16="http://schemas.microsoft.com/office/drawing/2014/main" id="{C06A8B4E-A9AD-95C8-0EAD-9202DB5B1E99}"/>
              </a:ext>
            </a:extLst>
          </p:cNvPr>
          <p:cNvSpPr txBox="1"/>
          <p:nvPr/>
        </p:nvSpPr>
        <p:spPr>
          <a:xfrm>
            <a:off x="249889" y="973124"/>
            <a:ext cx="5132925" cy="3416320"/>
          </a:xfrm>
          <a:prstGeom prst="rect">
            <a:avLst/>
          </a:prstGeom>
          <a:noFill/>
        </p:spPr>
        <p:txBody>
          <a:bodyPr wrap="square">
            <a:spAutoFit/>
          </a:bodyPr>
          <a:lstStyle/>
          <a:p>
            <a:r>
              <a:rPr lang="es-ES" sz="1800" dirty="0">
                <a:solidFill>
                  <a:srgbClr val="002060"/>
                </a:solidFill>
                <a:latin typeface="Söhne"/>
              </a:rPr>
              <a:t>Un proyecto en R es una forma de organizar y agrupar todos los archivos relacionados con un análisis específico en un solo lugar. Al usarlo, se garantiza que el código se ejecute correctamente, evitando errores al acceder a datos o scripts.</a:t>
            </a:r>
          </a:p>
          <a:p>
            <a:endParaRPr lang="es-ES" sz="1800" dirty="0">
              <a:solidFill>
                <a:srgbClr val="002060"/>
              </a:solidFill>
              <a:latin typeface="Söhne"/>
            </a:endParaRPr>
          </a:p>
          <a:p>
            <a:r>
              <a:rPr lang="es-ES" sz="1800" dirty="0">
                <a:solidFill>
                  <a:srgbClr val="002060"/>
                </a:solidFill>
                <a:latin typeface="Söhne"/>
              </a:rPr>
              <a:t>Usar proyectos en R permite mantener un trabajo ordenado y claro. Ayuda a separar diferentes análisis, facilitando la reproducibilidad y evitando confusiones al mezclar archivos de diferentes tareas. Es esencial para una gestión eficiente de los análisis en R.</a:t>
            </a:r>
            <a:endParaRPr lang="es-PE" sz="1800" dirty="0">
              <a:solidFill>
                <a:srgbClr val="002060"/>
              </a:solidFill>
            </a:endParaRPr>
          </a:p>
        </p:txBody>
      </p:sp>
      <p:pic>
        <p:nvPicPr>
          <p:cNvPr id="19" name="Imagen 18">
            <a:extLst>
              <a:ext uri="{FF2B5EF4-FFF2-40B4-BE49-F238E27FC236}">
                <a16:creationId xmlns:a16="http://schemas.microsoft.com/office/drawing/2014/main" id="{6AED8A5A-8552-5A58-DF6D-957FAB0E0847}"/>
              </a:ext>
            </a:extLst>
          </p:cNvPr>
          <p:cNvPicPr>
            <a:picLocks noChangeAspect="1"/>
          </p:cNvPicPr>
          <p:nvPr/>
        </p:nvPicPr>
        <p:blipFill>
          <a:blip r:embed="rId4"/>
          <a:stretch>
            <a:fillRect/>
          </a:stretch>
        </p:blipFill>
        <p:spPr>
          <a:xfrm>
            <a:off x="5382814" y="1312608"/>
            <a:ext cx="3511297" cy="2518283"/>
          </a:xfrm>
          <a:prstGeom prst="rect">
            <a:avLst/>
          </a:prstGeom>
        </p:spPr>
      </p:pic>
    </p:spTree>
    <p:extLst>
      <p:ext uri="{BB962C8B-B14F-4D97-AF65-F5344CB8AC3E}">
        <p14:creationId xmlns:p14="http://schemas.microsoft.com/office/powerpoint/2010/main" val="2228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9220" name="Picture 4" descr="Bloque de Almacenaje Cuadrado Grande de LEGO. Curiosite">
            <a:extLst>
              <a:ext uri="{FF2B5EF4-FFF2-40B4-BE49-F238E27FC236}">
                <a16:creationId xmlns:a16="http://schemas.microsoft.com/office/drawing/2014/main" id="{A9904A2E-5545-F92A-6F94-89C2C324B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797" y="754417"/>
            <a:ext cx="714350" cy="7143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82856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objetos indivisibles en el R</a:t>
            </a:r>
          </a:p>
        </p:txBody>
      </p:sp>
      <p:sp>
        <p:nvSpPr>
          <p:cNvPr id="2" name="CuadroTexto 1">
            <a:extLst>
              <a:ext uri="{FF2B5EF4-FFF2-40B4-BE49-F238E27FC236}">
                <a16:creationId xmlns:a16="http://schemas.microsoft.com/office/drawing/2014/main" id="{C66998C8-7A9C-9649-C158-BF194D033257}"/>
              </a:ext>
            </a:extLst>
          </p:cNvPr>
          <p:cNvSpPr txBox="1"/>
          <p:nvPr/>
        </p:nvSpPr>
        <p:spPr>
          <a:xfrm>
            <a:off x="68500"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Numeric</a:t>
            </a:r>
            <a:endParaRPr lang="es-PE" sz="1800" b="1" dirty="0">
              <a:solidFill>
                <a:srgbClr val="002060"/>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3A56A171-B6C9-5573-ABFC-82878BFEEE1F}"/>
              </a:ext>
            </a:extLst>
          </p:cNvPr>
          <p:cNvSpPr txBox="1"/>
          <p:nvPr/>
        </p:nvSpPr>
        <p:spPr>
          <a:xfrm>
            <a:off x="2036169" y="1484310"/>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Character</a:t>
            </a:r>
            <a:endParaRPr lang="es-PE" sz="1800" b="1" dirty="0">
              <a:solidFill>
                <a:srgbClr val="002060"/>
              </a:solidFill>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D5254677-EF4E-CC98-94F1-0E116C345A1C}"/>
              </a:ext>
            </a:extLst>
          </p:cNvPr>
          <p:cNvSpPr txBox="1"/>
          <p:nvPr/>
        </p:nvSpPr>
        <p:spPr>
          <a:xfrm>
            <a:off x="4051218"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Logical</a:t>
            </a:r>
            <a:endParaRPr lang="es-PE" sz="1800" b="1" dirty="0">
              <a:solidFill>
                <a:srgbClr val="002060"/>
              </a:solidFill>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810EEF3-ADB1-D5AD-3A9F-665CEC2A18A3}"/>
              </a:ext>
            </a:extLst>
          </p:cNvPr>
          <p:cNvSpPr txBox="1"/>
          <p:nvPr/>
        </p:nvSpPr>
        <p:spPr>
          <a:xfrm>
            <a:off x="6261134"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Factor</a:t>
            </a:r>
            <a:endParaRPr lang="es-PE" sz="1800" b="1" dirty="0">
              <a:solidFill>
                <a:srgbClr val="002060"/>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0A352E05-C919-FB74-AB39-D768DDFDA486}"/>
              </a:ext>
            </a:extLst>
          </p:cNvPr>
          <p:cNvSpPr txBox="1"/>
          <p:nvPr/>
        </p:nvSpPr>
        <p:spPr>
          <a:xfrm>
            <a:off x="292916" y="1938928"/>
            <a:ext cx="1784774" cy="1477328"/>
          </a:xfrm>
          <a:prstGeom prst="rect">
            <a:avLst/>
          </a:prstGeom>
          <a:noFill/>
        </p:spPr>
        <p:txBody>
          <a:bodyPr wrap="square">
            <a:spAutoFit/>
          </a:bodyPr>
          <a:lstStyle/>
          <a:p>
            <a:pPr algn="ctr"/>
            <a:r>
              <a:rPr lang="es-ES" sz="1800" b="0" i="0" dirty="0">
                <a:solidFill>
                  <a:srgbClr val="002060"/>
                </a:solidFill>
                <a:effectLst/>
                <a:latin typeface="Söhne"/>
              </a:rPr>
              <a:t>Un tipo de dato que representa números, ya sean enteros o decimales.</a:t>
            </a:r>
            <a:endParaRPr lang="es-PE" sz="1800" dirty="0">
              <a:solidFill>
                <a:srgbClr val="002060"/>
              </a:solidFill>
            </a:endParaRPr>
          </a:p>
        </p:txBody>
      </p:sp>
      <p:sp>
        <p:nvSpPr>
          <p:cNvPr id="9" name="CuadroTexto 8">
            <a:extLst>
              <a:ext uri="{FF2B5EF4-FFF2-40B4-BE49-F238E27FC236}">
                <a16:creationId xmlns:a16="http://schemas.microsoft.com/office/drawing/2014/main" id="{6105E63C-081B-F1A3-19DF-A3EECB9FD366}"/>
              </a:ext>
            </a:extLst>
          </p:cNvPr>
          <p:cNvSpPr txBox="1"/>
          <p:nvPr/>
        </p:nvSpPr>
        <p:spPr>
          <a:xfrm>
            <a:off x="2266444" y="1955257"/>
            <a:ext cx="1784774" cy="1200329"/>
          </a:xfrm>
          <a:prstGeom prst="rect">
            <a:avLst/>
          </a:prstGeom>
          <a:noFill/>
        </p:spPr>
        <p:txBody>
          <a:bodyPr wrap="square">
            <a:spAutoFit/>
          </a:bodyPr>
          <a:lstStyle/>
          <a:p>
            <a:pPr algn="ctr"/>
            <a:r>
              <a:rPr lang="es-ES" sz="1800" b="0" i="0" dirty="0">
                <a:solidFill>
                  <a:srgbClr val="002060"/>
                </a:solidFill>
                <a:effectLst/>
                <a:latin typeface="Söhne"/>
              </a:rPr>
              <a:t>Un tipo de dato que representa texto o cadenas de caracteres.</a:t>
            </a:r>
            <a:endParaRPr lang="es-PE" sz="1800" dirty="0">
              <a:solidFill>
                <a:srgbClr val="002060"/>
              </a:solidFill>
            </a:endParaRPr>
          </a:p>
        </p:txBody>
      </p:sp>
      <p:sp>
        <p:nvSpPr>
          <p:cNvPr id="11" name="CuadroTexto 10">
            <a:extLst>
              <a:ext uri="{FF2B5EF4-FFF2-40B4-BE49-F238E27FC236}">
                <a16:creationId xmlns:a16="http://schemas.microsoft.com/office/drawing/2014/main" id="{1D56C73C-1561-08D3-529A-BD2274291EDE}"/>
              </a:ext>
            </a:extLst>
          </p:cNvPr>
          <p:cNvSpPr txBox="1"/>
          <p:nvPr/>
        </p:nvSpPr>
        <p:spPr>
          <a:xfrm>
            <a:off x="4268193" y="1938928"/>
            <a:ext cx="1922633" cy="1477328"/>
          </a:xfrm>
          <a:prstGeom prst="rect">
            <a:avLst/>
          </a:prstGeom>
          <a:noFill/>
        </p:spPr>
        <p:txBody>
          <a:bodyPr wrap="square">
            <a:spAutoFit/>
          </a:bodyPr>
          <a:lstStyle/>
          <a:p>
            <a:pPr algn="ctr"/>
            <a:r>
              <a:rPr lang="es-ES" sz="1800" b="0" i="0" dirty="0">
                <a:solidFill>
                  <a:srgbClr val="002060"/>
                </a:solidFill>
                <a:effectLst/>
                <a:latin typeface="Söhne"/>
              </a:rPr>
              <a:t>Un tipo de dato que representa valores de verdad: verdadero (TRUE) o falso (FALSE).</a:t>
            </a:r>
            <a:endParaRPr lang="es-PE" sz="1800" dirty="0">
              <a:solidFill>
                <a:srgbClr val="002060"/>
              </a:solidFill>
            </a:endParaRPr>
          </a:p>
        </p:txBody>
      </p:sp>
      <p:sp>
        <p:nvSpPr>
          <p:cNvPr id="14" name="CuadroTexto 13">
            <a:extLst>
              <a:ext uri="{FF2B5EF4-FFF2-40B4-BE49-F238E27FC236}">
                <a16:creationId xmlns:a16="http://schemas.microsoft.com/office/drawing/2014/main" id="{C06A8B4E-A9AD-95C8-0EAD-9202DB5B1E99}"/>
              </a:ext>
            </a:extLst>
          </p:cNvPr>
          <p:cNvSpPr txBox="1"/>
          <p:nvPr/>
        </p:nvSpPr>
        <p:spPr>
          <a:xfrm>
            <a:off x="6400076" y="1955257"/>
            <a:ext cx="1922633" cy="1754326"/>
          </a:xfrm>
          <a:prstGeom prst="rect">
            <a:avLst/>
          </a:prstGeom>
          <a:noFill/>
        </p:spPr>
        <p:txBody>
          <a:bodyPr wrap="square">
            <a:spAutoFit/>
          </a:bodyPr>
          <a:lstStyle/>
          <a:p>
            <a:pPr algn="ctr"/>
            <a:r>
              <a:rPr lang="es-ES" sz="1800" b="0" i="0" dirty="0">
                <a:solidFill>
                  <a:srgbClr val="002060"/>
                </a:solidFill>
                <a:effectLst/>
                <a:latin typeface="Söhne"/>
              </a:rPr>
              <a:t>Un tipo de dato que representa categorías o niveles dentro de un conjunto de datos.</a:t>
            </a:r>
            <a:endParaRPr lang="es-PE" sz="1800" dirty="0">
              <a:solidFill>
                <a:srgbClr val="002060"/>
              </a:solidFill>
            </a:endParaRPr>
          </a:p>
        </p:txBody>
      </p:sp>
      <p:sp>
        <p:nvSpPr>
          <p:cNvPr id="8" name="CuadroTexto 7">
            <a:extLst>
              <a:ext uri="{FF2B5EF4-FFF2-40B4-BE49-F238E27FC236}">
                <a16:creationId xmlns:a16="http://schemas.microsoft.com/office/drawing/2014/main" id="{F1F7E068-4A5B-4C65-6D00-B086F57C0B48}"/>
              </a:ext>
            </a:extLst>
          </p:cNvPr>
          <p:cNvSpPr txBox="1"/>
          <p:nvPr/>
        </p:nvSpPr>
        <p:spPr>
          <a:xfrm>
            <a:off x="772912" y="3883541"/>
            <a:ext cx="824782" cy="461665"/>
          </a:xfrm>
          <a:prstGeom prst="rect">
            <a:avLst/>
          </a:prstGeom>
          <a:noFill/>
        </p:spPr>
        <p:txBody>
          <a:bodyPr wrap="square">
            <a:spAutoFit/>
          </a:bodyPr>
          <a:lstStyle/>
          <a:p>
            <a:pPr algn="ctr"/>
            <a:r>
              <a:rPr lang="es-ES" sz="2400" b="0" i="0" dirty="0">
                <a:solidFill>
                  <a:srgbClr val="002060"/>
                </a:solidFill>
                <a:effectLst/>
                <a:latin typeface="Söhne"/>
              </a:rPr>
              <a:t>5</a:t>
            </a:r>
            <a:endParaRPr lang="es-PE" sz="2400" dirty="0"/>
          </a:p>
        </p:txBody>
      </p:sp>
      <p:sp>
        <p:nvSpPr>
          <p:cNvPr id="15" name="CuadroTexto 14">
            <a:extLst>
              <a:ext uri="{FF2B5EF4-FFF2-40B4-BE49-F238E27FC236}">
                <a16:creationId xmlns:a16="http://schemas.microsoft.com/office/drawing/2014/main" id="{2F46424D-5DBA-D7BF-8A5A-1A3C296B5CC5}"/>
              </a:ext>
            </a:extLst>
          </p:cNvPr>
          <p:cNvSpPr txBox="1"/>
          <p:nvPr/>
        </p:nvSpPr>
        <p:spPr>
          <a:xfrm>
            <a:off x="2589196" y="3890202"/>
            <a:ext cx="976167" cy="461665"/>
          </a:xfrm>
          <a:prstGeom prst="rect">
            <a:avLst/>
          </a:prstGeom>
          <a:noFill/>
        </p:spPr>
        <p:txBody>
          <a:bodyPr wrap="square">
            <a:spAutoFit/>
          </a:bodyPr>
          <a:lstStyle/>
          <a:p>
            <a:pPr algn="ctr"/>
            <a:r>
              <a:rPr lang="es-ES" sz="2400" b="0" i="0" dirty="0">
                <a:solidFill>
                  <a:srgbClr val="002060"/>
                </a:solidFill>
                <a:effectLst/>
                <a:latin typeface="Söhne"/>
              </a:rPr>
              <a:t>“hola”</a:t>
            </a:r>
            <a:endParaRPr lang="es-PE" sz="2400" dirty="0"/>
          </a:p>
        </p:txBody>
      </p:sp>
      <p:sp>
        <p:nvSpPr>
          <p:cNvPr id="16" name="CuadroTexto 15">
            <a:extLst>
              <a:ext uri="{FF2B5EF4-FFF2-40B4-BE49-F238E27FC236}">
                <a16:creationId xmlns:a16="http://schemas.microsoft.com/office/drawing/2014/main" id="{F75165B9-59CA-9B0A-1640-B142DD5BDA63}"/>
              </a:ext>
            </a:extLst>
          </p:cNvPr>
          <p:cNvSpPr txBox="1"/>
          <p:nvPr/>
        </p:nvSpPr>
        <p:spPr>
          <a:xfrm>
            <a:off x="4679937" y="3899819"/>
            <a:ext cx="976167" cy="830997"/>
          </a:xfrm>
          <a:prstGeom prst="rect">
            <a:avLst/>
          </a:prstGeom>
          <a:noFill/>
        </p:spPr>
        <p:txBody>
          <a:bodyPr wrap="square">
            <a:spAutoFit/>
          </a:bodyPr>
          <a:lstStyle/>
          <a:p>
            <a:pPr algn="ctr"/>
            <a:r>
              <a:rPr lang="es-ES" sz="2400" b="0" i="0" dirty="0">
                <a:solidFill>
                  <a:srgbClr val="002060"/>
                </a:solidFill>
                <a:effectLst/>
                <a:latin typeface="Söhne"/>
              </a:rPr>
              <a:t>TRUE</a:t>
            </a:r>
          </a:p>
          <a:p>
            <a:pPr algn="ctr"/>
            <a:r>
              <a:rPr lang="es-ES" sz="2400" dirty="0">
                <a:solidFill>
                  <a:srgbClr val="002060"/>
                </a:solidFill>
                <a:latin typeface="Söhne"/>
              </a:rPr>
              <a:t>FALSE</a:t>
            </a:r>
            <a:endParaRPr lang="es-PE" sz="2400" dirty="0"/>
          </a:p>
        </p:txBody>
      </p:sp>
      <p:sp>
        <p:nvSpPr>
          <p:cNvPr id="17" name="CuadroTexto 16">
            <a:extLst>
              <a:ext uri="{FF2B5EF4-FFF2-40B4-BE49-F238E27FC236}">
                <a16:creationId xmlns:a16="http://schemas.microsoft.com/office/drawing/2014/main" id="{B1425C21-6A84-7442-24F9-D46A76E21D1A}"/>
              </a:ext>
            </a:extLst>
          </p:cNvPr>
          <p:cNvSpPr txBox="1"/>
          <p:nvPr/>
        </p:nvSpPr>
        <p:spPr>
          <a:xfrm>
            <a:off x="6540101" y="3882156"/>
            <a:ext cx="976167" cy="830997"/>
          </a:xfrm>
          <a:prstGeom prst="rect">
            <a:avLst/>
          </a:prstGeom>
          <a:noFill/>
        </p:spPr>
        <p:txBody>
          <a:bodyPr wrap="square">
            <a:spAutoFit/>
          </a:bodyPr>
          <a:lstStyle/>
          <a:p>
            <a:pPr algn="ctr"/>
            <a:r>
              <a:rPr lang="es-ES" sz="2400" b="0" i="0" dirty="0">
                <a:solidFill>
                  <a:srgbClr val="002060"/>
                </a:solidFill>
                <a:effectLst/>
                <a:latin typeface="Söhne"/>
              </a:rPr>
              <a:t>1</a:t>
            </a:r>
          </a:p>
          <a:p>
            <a:pPr algn="ctr"/>
            <a:r>
              <a:rPr lang="es-ES" sz="2400" dirty="0">
                <a:solidFill>
                  <a:srgbClr val="002060"/>
                </a:solidFill>
                <a:latin typeface="Söhne"/>
              </a:rPr>
              <a:t>2</a:t>
            </a:r>
            <a:endParaRPr lang="es-PE" sz="2400" dirty="0"/>
          </a:p>
        </p:txBody>
      </p:sp>
      <p:sp>
        <p:nvSpPr>
          <p:cNvPr id="18" name="CuadroTexto 17">
            <a:extLst>
              <a:ext uri="{FF2B5EF4-FFF2-40B4-BE49-F238E27FC236}">
                <a16:creationId xmlns:a16="http://schemas.microsoft.com/office/drawing/2014/main" id="{009056EE-F91D-371A-4FD5-BD65C6CA4C46}"/>
              </a:ext>
            </a:extLst>
          </p:cNvPr>
          <p:cNvSpPr txBox="1"/>
          <p:nvPr/>
        </p:nvSpPr>
        <p:spPr>
          <a:xfrm>
            <a:off x="7013335" y="3881298"/>
            <a:ext cx="976167" cy="830997"/>
          </a:xfrm>
          <a:prstGeom prst="rect">
            <a:avLst/>
          </a:prstGeom>
          <a:noFill/>
        </p:spPr>
        <p:txBody>
          <a:bodyPr wrap="square">
            <a:spAutoFit/>
          </a:bodyPr>
          <a:lstStyle/>
          <a:p>
            <a:pPr algn="ctr"/>
            <a:r>
              <a:rPr lang="es-ES" sz="2400" b="0" i="0" dirty="0">
                <a:solidFill>
                  <a:schemeClr val="accent4">
                    <a:lumMod val="40000"/>
                    <a:lumOff val="60000"/>
                  </a:schemeClr>
                </a:solidFill>
                <a:effectLst/>
                <a:latin typeface="Söhne"/>
              </a:rPr>
              <a:t>A</a:t>
            </a:r>
          </a:p>
          <a:p>
            <a:pPr algn="ctr"/>
            <a:r>
              <a:rPr lang="es-ES" sz="2400" dirty="0">
                <a:solidFill>
                  <a:schemeClr val="accent4">
                    <a:lumMod val="40000"/>
                    <a:lumOff val="60000"/>
                  </a:schemeClr>
                </a:solidFill>
                <a:latin typeface="Söhne"/>
              </a:rPr>
              <a:t>B</a:t>
            </a:r>
            <a:endParaRPr lang="es-PE" sz="2400" dirty="0">
              <a:solidFill>
                <a:schemeClr val="accent4">
                  <a:lumMod val="40000"/>
                  <a:lumOff val="60000"/>
                </a:schemeClr>
              </a:solidFill>
            </a:endParaRPr>
          </a:p>
        </p:txBody>
      </p:sp>
      <p:pic>
        <p:nvPicPr>
          <p:cNvPr id="9218" name="Picture 2" descr="Caja para almacenar Lego cuadrada | Liverpool.com.mx">
            <a:extLst>
              <a:ext uri="{FF2B5EF4-FFF2-40B4-BE49-F238E27FC236}">
                <a16:creationId xmlns:a16="http://schemas.microsoft.com/office/drawing/2014/main" id="{AE0256EB-DAB8-F359-2A28-017DF0FC7D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959" b="19906"/>
          <a:stretch/>
        </p:blipFill>
        <p:spPr bwMode="auto">
          <a:xfrm>
            <a:off x="719781" y="768252"/>
            <a:ext cx="877913" cy="67093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ldos: Lego Cajón Bloque Chico Rojo By Lego – Limited Edition">
            <a:extLst>
              <a:ext uri="{FF2B5EF4-FFF2-40B4-BE49-F238E27FC236}">
                <a16:creationId xmlns:a16="http://schemas.microsoft.com/office/drawing/2014/main" id="{822E50FB-3F38-1D32-617F-823C50D31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0903" y="696746"/>
            <a:ext cx="714350" cy="714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Archivo STL gratis Fusion 360 2x2 Generador de bloques de Lego・Modelo de  impresión 3D para descargar・Cults">
            <a:extLst>
              <a:ext uri="{FF2B5EF4-FFF2-40B4-BE49-F238E27FC236}">
                <a16:creationId xmlns:a16="http://schemas.microsoft.com/office/drawing/2014/main" id="{F75D89C1-1E52-CE5D-9D56-E5CEB0A422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9" t="11041" r="19688" b="10549"/>
          <a:stretch/>
        </p:blipFill>
        <p:spPr bwMode="auto">
          <a:xfrm>
            <a:off x="7013335" y="797504"/>
            <a:ext cx="790055" cy="71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9" grpId="0"/>
      <p:bldP spid="11" grpId="0"/>
      <p:bldP spid="14" grpId="0"/>
      <p:bldP spid="8"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1.5</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Los</a:t>
            </a:r>
            <a:r>
              <a:rPr lang="en" dirty="0">
                <a:solidFill>
                  <a:schemeClr val="accent3"/>
                </a:solidFill>
              </a:rPr>
              <a:t> primeros pasos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283821"/>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“hola”</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1801157"/>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bg1">
                    <a:lumMod val="75000"/>
                  </a:schemeClr>
                </a:solidFill>
              </a:rPr>
              <a:t>TRUE</a:t>
            </a:r>
          </a:p>
        </p:txBody>
      </p:sp>
      <p:sp>
        <p:nvSpPr>
          <p:cNvPr id="11" name="Google Shape;472;p28">
            <a:extLst>
              <a:ext uri="{FF2B5EF4-FFF2-40B4-BE49-F238E27FC236}">
                <a16:creationId xmlns:a16="http://schemas.microsoft.com/office/drawing/2014/main" id="{0AC71805-5B0A-233E-625D-4D1B5B867AA7}"/>
              </a:ext>
            </a:extLst>
          </p:cNvPr>
          <p:cNvSpPr txBox="1">
            <a:spLocks/>
          </p:cNvSpPr>
          <p:nvPr/>
        </p:nvSpPr>
        <p:spPr>
          <a:xfrm>
            <a:off x="1081225" y="231849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1 + 1</a:t>
            </a:r>
          </a:p>
        </p:txBody>
      </p:sp>
      <p:sp>
        <p:nvSpPr>
          <p:cNvPr id="14" name="Google Shape;838;p41">
            <a:extLst>
              <a:ext uri="{FF2B5EF4-FFF2-40B4-BE49-F238E27FC236}">
                <a16:creationId xmlns:a16="http://schemas.microsoft.com/office/drawing/2014/main" id="{251FEDAE-B17E-0401-FFFC-880B7A24F1F5}"/>
              </a:ext>
            </a:extLst>
          </p:cNvPr>
          <p:cNvSpPr txBox="1"/>
          <p:nvPr/>
        </p:nvSpPr>
        <p:spPr>
          <a:xfrm>
            <a:off x="2100739" y="2292318"/>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a:t>
            </a:r>
            <a:r>
              <a:rPr lang="es-PE" dirty="0">
                <a:solidFill>
                  <a:schemeClr val="accent6"/>
                </a:solidFill>
                <a:latin typeface="Fira Code"/>
                <a:ea typeface="Fira Code"/>
                <a:cs typeface="Fira Code"/>
                <a:sym typeface="Fira Code"/>
              </a:rPr>
              <a:t>Podemos</a:t>
            </a:r>
            <a:r>
              <a:rPr lang="en" dirty="0">
                <a:solidFill>
                  <a:schemeClr val="accent6"/>
                </a:solidFill>
                <a:latin typeface="Fira Code"/>
                <a:ea typeface="Fira Code"/>
                <a:cs typeface="Fira Code"/>
                <a:sym typeface="Fira Code"/>
              </a:rPr>
              <a:t> utilizar R como calculadora</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1386548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052713"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Operadores de asignación</a:t>
            </a:r>
          </a:p>
        </p:txBody>
      </p:sp>
      <p:sp>
        <p:nvSpPr>
          <p:cNvPr id="4" name="CuadroTexto 3">
            <a:extLst>
              <a:ext uri="{FF2B5EF4-FFF2-40B4-BE49-F238E27FC236}">
                <a16:creationId xmlns:a16="http://schemas.microsoft.com/office/drawing/2014/main" id="{FF1189EB-3301-CD86-875E-06746CEEF8D3}"/>
              </a:ext>
            </a:extLst>
          </p:cNvPr>
          <p:cNvSpPr txBox="1"/>
          <p:nvPr/>
        </p:nvSpPr>
        <p:spPr>
          <a:xfrm>
            <a:off x="418699" y="1042300"/>
            <a:ext cx="6318985" cy="3477875"/>
          </a:xfrm>
          <a:prstGeom prst="rect">
            <a:avLst/>
          </a:prstGeom>
          <a:noFill/>
        </p:spPr>
        <p:txBody>
          <a:bodyPr wrap="square">
            <a:spAutoFit/>
          </a:bodyPr>
          <a:lstStyle/>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El signo &lt;- indica la asignación de un valor a un nombre de variable. Ej: nombre_variable &lt;- “Christian”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El valor es almacenado en la memoria de la computadora.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La asignación une el valor y la variable.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Se recupera el valor al llamar a la variable al tipear el nombre_variable.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Si se vuelve a asignar un valor a una variable, el anterior se elimina de la memoria.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Recordar: También es posible asignar con el signo =, sin embargo, este tiene algunas consideraciones especiales</a:t>
            </a:r>
            <a:endParaRPr lang="es-PE" sz="2000" dirty="0">
              <a:solidFill>
                <a:srgbClr val="002060"/>
              </a:solidFill>
              <a:latin typeface="Calibri" panose="020F0502020204030204" pitchFamily="34" charset="0"/>
              <a:cs typeface="Calibri" panose="020F0502020204030204" pitchFamily="34" charset="0"/>
            </a:endParaRPr>
          </a:p>
        </p:txBody>
      </p:sp>
      <p:pic>
        <p:nvPicPr>
          <p:cNvPr id="8194" name="Picture 2" descr="🏷️ Etiqueta Emoji">
            <a:extLst>
              <a:ext uri="{FF2B5EF4-FFF2-40B4-BE49-F238E27FC236}">
                <a16:creationId xmlns:a16="http://schemas.microsoft.com/office/drawing/2014/main" id="{2E578E63-B34E-228C-2518-8E8E4DC7F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779" y="1468055"/>
            <a:ext cx="2166522" cy="216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55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Numero&lt;-1.5</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Los</a:t>
            </a:r>
            <a:r>
              <a:rPr lang="en" dirty="0">
                <a:solidFill>
                  <a:schemeClr val="accent3"/>
                </a:solidFill>
              </a:rPr>
              <a:t> primeros pasos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50365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Caracter&lt;-“hola”</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320174"/>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rgbClr val="CBE67A"/>
                </a:solidFill>
              </a:rPr>
              <a:t>Logico&lt;-</a:t>
            </a:r>
            <a:r>
              <a:rPr lang="es-PE" sz="1600" dirty="0">
                <a:solidFill>
                  <a:schemeClr val="bg1">
                    <a:lumMod val="75000"/>
                  </a:schemeClr>
                </a:solidFill>
              </a:rPr>
              <a:t> TRUE</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1093175" y="99317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Numero</a:t>
            </a:r>
          </a:p>
        </p:txBody>
      </p:sp>
      <p:sp>
        <p:nvSpPr>
          <p:cNvPr id="5" name="Google Shape;472;p28">
            <a:extLst>
              <a:ext uri="{FF2B5EF4-FFF2-40B4-BE49-F238E27FC236}">
                <a16:creationId xmlns:a16="http://schemas.microsoft.com/office/drawing/2014/main" id="{D5A80FA4-8C9F-0228-5371-E19149F30D16}"/>
              </a:ext>
            </a:extLst>
          </p:cNvPr>
          <p:cNvSpPr txBox="1">
            <a:spLocks/>
          </p:cNvSpPr>
          <p:nvPr/>
        </p:nvSpPr>
        <p:spPr>
          <a:xfrm>
            <a:off x="1081225" y="176804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Caracter</a:t>
            </a:r>
          </a:p>
        </p:txBody>
      </p:sp>
      <p:sp>
        <p:nvSpPr>
          <p:cNvPr id="6" name="Google Shape;472;p28">
            <a:extLst>
              <a:ext uri="{FF2B5EF4-FFF2-40B4-BE49-F238E27FC236}">
                <a16:creationId xmlns:a16="http://schemas.microsoft.com/office/drawing/2014/main" id="{C944DB7E-15D7-2B43-76EB-FFD6E229C241}"/>
              </a:ext>
            </a:extLst>
          </p:cNvPr>
          <p:cNvSpPr txBox="1">
            <a:spLocks/>
          </p:cNvSpPr>
          <p:nvPr/>
        </p:nvSpPr>
        <p:spPr>
          <a:xfrm>
            <a:off x="1081225" y="258020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rgbClr val="CBE67A"/>
                </a:solidFill>
              </a:rPr>
              <a:t>Logico</a:t>
            </a:r>
            <a:endParaRPr lang="es-PE" sz="1600" dirty="0">
              <a:solidFill>
                <a:schemeClr val="bg1">
                  <a:lumMod val="75000"/>
                </a:schemeClr>
              </a:solidFill>
            </a:endParaRP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3660031" y="679254"/>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9" name="Google Shape;838;p41">
            <a:extLst>
              <a:ext uri="{FF2B5EF4-FFF2-40B4-BE49-F238E27FC236}">
                <a16:creationId xmlns:a16="http://schemas.microsoft.com/office/drawing/2014/main" id="{355411EB-FDBB-738F-ECA4-EE5792F35A02}"/>
              </a:ext>
            </a:extLst>
          </p:cNvPr>
          <p:cNvSpPr txBox="1"/>
          <p:nvPr/>
        </p:nvSpPr>
        <p:spPr>
          <a:xfrm>
            <a:off x="3660031" y="965648"/>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2" name="Google Shape;838;p41">
            <a:extLst>
              <a:ext uri="{FF2B5EF4-FFF2-40B4-BE49-F238E27FC236}">
                <a16:creationId xmlns:a16="http://schemas.microsoft.com/office/drawing/2014/main" id="{1F21E17A-F311-01E7-00CE-EC6085CDFC23}"/>
              </a:ext>
            </a:extLst>
          </p:cNvPr>
          <p:cNvSpPr txBox="1"/>
          <p:nvPr/>
        </p:nvSpPr>
        <p:spPr>
          <a:xfrm>
            <a:off x="3660031" y="1485756"/>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3660031" y="1772150"/>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7" name="Google Shape;838;p41">
            <a:extLst>
              <a:ext uri="{FF2B5EF4-FFF2-40B4-BE49-F238E27FC236}">
                <a16:creationId xmlns:a16="http://schemas.microsoft.com/office/drawing/2014/main" id="{9B950EC9-329C-1804-00D6-85324F85EF5F}"/>
              </a:ext>
            </a:extLst>
          </p:cNvPr>
          <p:cNvSpPr txBox="1"/>
          <p:nvPr/>
        </p:nvSpPr>
        <p:spPr>
          <a:xfrm>
            <a:off x="3660031" y="2287025"/>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9" name="Google Shape;838;p41">
            <a:extLst>
              <a:ext uri="{FF2B5EF4-FFF2-40B4-BE49-F238E27FC236}">
                <a16:creationId xmlns:a16="http://schemas.microsoft.com/office/drawing/2014/main" id="{B87B8F7A-C0E7-7B70-5F76-0089588D32C4}"/>
              </a:ext>
            </a:extLst>
          </p:cNvPr>
          <p:cNvSpPr txBox="1"/>
          <p:nvPr/>
        </p:nvSpPr>
        <p:spPr>
          <a:xfrm>
            <a:off x="3660031" y="2573419"/>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24021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57982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Las estructuras básicas</a:t>
            </a:r>
          </a:p>
        </p:txBody>
      </p:sp>
      <p:pic>
        <p:nvPicPr>
          <p:cNvPr id="5122" name="Picture 2" descr="3 Datos: tipos y estructuras | Exploración, manipulación y visualización de  datos con tidyverse">
            <a:extLst>
              <a:ext uri="{FF2B5EF4-FFF2-40B4-BE49-F238E27FC236}">
                <a16:creationId xmlns:a16="http://schemas.microsoft.com/office/drawing/2014/main" id="{73A26DD5-934C-3624-99C7-07E0DB44E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074" y="900033"/>
            <a:ext cx="3450841" cy="366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6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024913"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vectores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4933004" cy="3693319"/>
          </a:xfrm>
          <a:prstGeom prst="rect">
            <a:avLst/>
          </a:prstGeom>
          <a:noFill/>
        </p:spPr>
        <p:txBody>
          <a:bodyPr wrap="square">
            <a:spAutoFit/>
          </a:bodyPr>
          <a:lstStyle/>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vector es una colección de uno o más datos del mismo tipo.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Tipo. Un vector tiene el mismo tipo que los datos que contiene. Si tenemos un vector que contiene datos de tipo numérico, el vector será también de tipo numérico. Los vectores son atómicos, pues sólo pueden contener datos de un sólo tipo, no es posible mezclar datos de tipos diferentes dentro de ellos.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Largo. Es el número de elementos que contiene un vector. El largo es la única dimensión que tiene esta estructura de datos.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NO TIENE DIMENSIÓN (dim) </a:t>
            </a:r>
            <a:endParaRPr lang="es-PE" sz="1800" dirty="0">
              <a:solidFill>
                <a:srgbClr val="002060"/>
              </a:solidFill>
              <a:latin typeface="Calibri" panose="020F0502020204030204" pitchFamily="34" charset="0"/>
              <a:cs typeface="Calibri" panose="020F0502020204030204" pitchFamily="34" charset="0"/>
            </a:endParaRPr>
          </a:p>
        </p:txBody>
      </p:sp>
      <p:pic>
        <p:nvPicPr>
          <p:cNvPr id="5" name="Picture 2" descr="3 Datos: tipos y estructuras | Exploración, manipulación y visualización de  datos con tidyverse">
            <a:extLst>
              <a:ext uri="{FF2B5EF4-FFF2-40B4-BE49-F238E27FC236}">
                <a16:creationId xmlns:a16="http://schemas.microsoft.com/office/drawing/2014/main" id="{ECD802AF-6702-2B8F-F8E2-88EE989D2B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610" b="73614"/>
          <a:stretch/>
        </p:blipFill>
        <p:spPr bwMode="auto">
          <a:xfrm>
            <a:off x="5497842" y="1552088"/>
            <a:ext cx="3094448" cy="159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41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539478"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Riqsinakusun!</a:t>
            </a:r>
          </a:p>
        </p:txBody>
      </p:sp>
      <p:sp>
        <p:nvSpPr>
          <p:cNvPr id="14" name="CuadroTexto 13">
            <a:extLst>
              <a:ext uri="{FF2B5EF4-FFF2-40B4-BE49-F238E27FC236}">
                <a16:creationId xmlns:a16="http://schemas.microsoft.com/office/drawing/2014/main" id="{163A2DB4-D8D2-58AA-0B37-49A94431A656}"/>
              </a:ext>
            </a:extLst>
          </p:cNvPr>
          <p:cNvSpPr txBox="1"/>
          <p:nvPr/>
        </p:nvSpPr>
        <p:spPr>
          <a:xfrm>
            <a:off x="332016" y="876904"/>
            <a:ext cx="5433784" cy="2323713"/>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s-PE" sz="2700" dirty="0">
                <a:solidFill>
                  <a:srgbClr val="002060"/>
                </a:solidFill>
                <a:latin typeface="Calibri" panose="020F0502020204030204" pitchFamily="34" charset="0"/>
                <a:cs typeface="Calibri" panose="020F0502020204030204" pitchFamily="34" charset="0"/>
              </a:rPr>
              <a:t>¿Cuál es tu nombre?</a:t>
            </a:r>
          </a:p>
          <a:p>
            <a:pPr marL="457200" indent="-457200">
              <a:spcAft>
                <a:spcPts val="600"/>
              </a:spcAft>
              <a:buFont typeface="Arial" panose="020B0604020202020204" pitchFamily="34" charset="0"/>
              <a:buChar char="•"/>
            </a:pPr>
            <a:r>
              <a:rPr lang="es-ES" sz="2700" dirty="0">
                <a:solidFill>
                  <a:srgbClr val="002060"/>
                </a:solidFill>
                <a:latin typeface="Calibri" panose="020F0502020204030204" pitchFamily="34" charset="0"/>
                <a:cs typeface="Calibri" panose="020F0502020204030204" pitchFamily="34" charset="0"/>
              </a:rPr>
              <a:t>¿Algún tema de interés en particular dentro de la Estadística?</a:t>
            </a:r>
            <a:endParaRPr lang="es-PE" sz="2700" dirty="0">
              <a:solidFill>
                <a:srgbClr val="002060"/>
              </a:solidFill>
              <a:latin typeface="Calibri" panose="020F0502020204030204" pitchFamily="34" charset="0"/>
              <a:cs typeface="Calibri" panose="020F0502020204030204" pitchFamily="34" charset="0"/>
            </a:endParaRPr>
          </a:p>
          <a:p>
            <a:pPr marL="457200" indent="-457200">
              <a:spcAft>
                <a:spcPts val="600"/>
              </a:spcAft>
              <a:buFont typeface="Arial" panose="020B0604020202020204" pitchFamily="34" charset="0"/>
              <a:buChar char="•"/>
            </a:pPr>
            <a:r>
              <a:rPr lang="es-ES" sz="2700" dirty="0">
                <a:solidFill>
                  <a:srgbClr val="002060"/>
                </a:solidFill>
                <a:latin typeface="Calibri" panose="020F0502020204030204" pitchFamily="34" charset="0"/>
                <a:cs typeface="Calibri" panose="020F0502020204030204" pitchFamily="34" charset="0"/>
              </a:rPr>
              <a:t>¿Cuál es tu principal pasatiempo?</a:t>
            </a:r>
            <a:endParaRPr lang="es-PE" sz="2700" dirty="0">
              <a:solidFill>
                <a:srgbClr val="002060"/>
              </a:solidFill>
              <a:latin typeface="Calibri" panose="020F0502020204030204" pitchFamily="34" charset="0"/>
              <a:cs typeface="Calibri" panose="020F0502020204030204" pitchFamily="34" charset="0"/>
            </a:endParaRPr>
          </a:p>
        </p:txBody>
      </p:sp>
      <p:pic>
        <p:nvPicPr>
          <p:cNvPr id="2" name="Google Shape;3183;p56">
            <a:extLst>
              <a:ext uri="{FF2B5EF4-FFF2-40B4-BE49-F238E27FC236}">
                <a16:creationId xmlns:a16="http://schemas.microsoft.com/office/drawing/2014/main" id="{91A43D85-C9C6-20A3-0F3C-E47D285AC233}"/>
              </a:ext>
            </a:extLst>
          </p:cNvPr>
          <p:cNvPicPr preferRelativeResize="0"/>
          <p:nvPr/>
        </p:nvPicPr>
        <p:blipFill rotWithShape="1">
          <a:blip r:embed="rId4">
            <a:alphaModFix/>
          </a:blip>
          <a:srcRect t="16540" b="16547"/>
          <a:stretch/>
        </p:blipFill>
        <p:spPr>
          <a:xfrm>
            <a:off x="5719820" y="1126066"/>
            <a:ext cx="3213360" cy="2400235"/>
          </a:xfrm>
          <a:prstGeom prst="rect">
            <a:avLst/>
          </a:prstGeom>
          <a:noFill/>
          <a:ln>
            <a:noFill/>
          </a:ln>
        </p:spPr>
      </p:pic>
    </p:spTree>
    <p:extLst>
      <p:ext uri="{BB962C8B-B14F-4D97-AF65-F5344CB8AC3E}">
        <p14:creationId xmlns:p14="http://schemas.microsoft.com/office/powerpoint/2010/main" val="390685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806905"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RECUERDA</a:t>
            </a:r>
          </a:p>
        </p:txBody>
      </p:sp>
      <p:pic>
        <p:nvPicPr>
          <p:cNvPr id="7170" name="Picture 2" descr="Un hombre junto a una computadora portátil grande con mucho espacio para  texto | Vector Premium">
            <a:extLst>
              <a:ext uri="{FF2B5EF4-FFF2-40B4-BE49-F238E27FC236}">
                <a16:creationId xmlns:a16="http://schemas.microsoft.com/office/drawing/2014/main" id="{3C49B890-E35C-7728-0D80-E2604F4FD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467" y="802975"/>
            <a:ext cx="5962650" cy="41719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22CDA8DE-A064-FA7B-342F-3ED6DE948C78}"/>
              </a:ext>
            </a:extLst>
          </p:cNvPr>
          <p:cNvSpPr txBox="1"/>
          <p:nvPr/>
        </p:nvSpPr>
        <p:spPr>
          <a:xfrm>
            <a:off x="3156192" y="2401533"/>
            <a:ext cx="3340861" cy="1938992"/>
          </a:xfrm>
          <a:prstGeom prst="rect">
            <a:avLst/>
          </a:prstGeom>
          <a:noFill/>
        </p:spPr>
        <p:txBody>
          <a:bodyPr wrap="square">
            <a:spAutoFit/>
          </a:bodyPr>
          <a:lstStyle/>
          <a:p>
            <a:r>
              <a:rPr lang="es-ES" sz="2000" dirty="0">
                <a:solidFill>
                  <a:srgbClr val="002060"/>
                </a:solidFill>
                <a:latin typeface="Calibri" panose="020F0502020204030204" pitchFamily="34" charset="0"/>
                <a:cs typeface="Calibri" panose="020F0502020204030204" pitchFamily="34" charset="0"/>
              </a:rPr>
              <a:t>Los nombres de las variables no deben tener espacios.</a:t>
            </a:r>
          </a:p>
          <a:p>
            <a:endParaRPr lang="es-ES" sz="2000" dirty="0">
              <a:solidFill>
                <a:srgbClr val="002060"/>
              </a:solidFill>
              <a:latin typeface="Calibri" panose="020F0502020204030204" pitchFamily="34" charset="0"/>
              <a:cs typeface="Calibri" panose="020F0502020204030204" pitchFamily="34" charset="0"/>
            </a:endParaRPr>
          </a:p>
          <a:p>
            <a:r>
              <a:rPr lang="es-ES" sz="2000" dirty="0">
                <a:solidFill>
                  <a:srgbClr val="002060"/>
                </a:solidFill>
                <a:latin typeface="Calibri" panose="020F0502020204030204" pitchFamily="34" charset="0"/>
                <a:cs typeface="Calibri" panose="020F0502020204030204" pitchFamily="34" charset="0"/>
              </a:rPr>
              <a:t>Con # podemos comentar el código.</a:t>
            </a:r>
          </a:p>
          <a:p>
            <a:endParaRPr lang="es-PE" sz="2000" dirty="0"/>
          </a:p>
        </p:txBody>
      </p:sp>
    </p:spTree>
    <p:extLst>
      <p:ext uri="{BB962C8B-B14F-4D97-AF65-F5344CB8AC3E}">
        <p14:creationId xmlns:p14="http://schemas.microsoft.com/office/powerpoint/2010/main" val="375268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10" name="Google Shape;844;p41">
            <a:extLst>
              <a:ext uri="{FF2B5EF4-FFF2-40B4-BE49-F238E27FC236}">
                <a16:creationId xmlns:a16="http://schemas.microsoft.com/office/drawing/2014/main" id="{D36A5766-F4CA-175E-7795-A014AB3AB983}"/>
              </a:ext>
            </a:extLst>
          </p:cNvPr>
          <p:cNvCxnSpPr>
            <a:cxnSpLocks/>
          </p:cNvCxnSpPr>
          <p:nvPr/>
        </p:nvCxnSpPr>
        <p:spPr>
          <a:xfrm flipV="1">
            <a:off x="3249673" y="1056408"/>
            <a:ext cx="0" cy="2117168"/>
          </a:xfrm>
          <a:prstGeom prst="straightConnector1">
            <a:avLst/>
          </a:prstGeom>
          <a:noFill/>
          <a:ln w="9525" cap="flat" cmpd="sng">
            <a:solidFill>
              <a:schemeClr val="accent4"/>
            </a:solidFill>
            <a:prstDash val="solid"/>
            <a:round/>
            <a:headEnd type="none" w="med" len="med"/>
            <a:tailEnd type="none" w="med" len="med"/>
          </a:ln>
        </p:spPr>
      </p:cxnSp>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function(</a:t>
            </a:r>
            <a:r>
              <a:rPr lang="es-PE" sz="1600" dirty="0">
                <a:solidFill>
                  <a:srgbClr val="00B0F0"/>
                </a:solidFill>
              </a:rPr>
              <a:t>objeto</a:t>
            </a:r>
            <a:r>
              <a:rPr lang="es-PE" sz="1600" dirty="0">
                <a:solidFill>
                  <a:schemeClr val="accent2">
                    <a:lumMod val="60000"/>
                    <a:lumOff val="40000"/>
                  </a:schemeClr>
                </a:solidFill>
              </a:rPr>
              <a:t>, </a:t>
            </a:r>
            <a:r>
              <a:rPr lang="es-PE" sz="1600" dirty="0">
                <a:solidFill>
                  <a:schemeClr val="bg1">
                    <a:lumMod val="75000"/>
                  </a:schemeClr>
                </a:solidFill>
              </a:rPr>
              <a:t>argumento</a:t>
            </a:r>
            <a:r>
              <a:rPr lang="es-PE" sz="1600" dirty="0">
                <a:solidFill>
                  <a:schemeClr val="accent2">
                    <a:lumMod val="60000"/>
                    <a:lumOff val="40000"/>
                  </a:schemeClr>
                </a:solidFill>
              </a:rPr>
              <a:t>)</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 `función` como herramienta básica</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sp>
        <p:nvSpPr>
          <p:cNvPr id="6" name="Google Shape;838;p41">
            <a:extLst>
              <a:ext uri="{FF2B5EF4-FFF2-40B4-BE49-F238E27FC236}">
                <a16:creationId xmlns:a16="http://schemas.microsoft.com/office/drawing/2014/main" id="{4912BDEE-9785-4637-CE3D-812F89D554AE}"/>
              </a:ext>
            </a:extLst>
          </p:cNvPr>
          <p:cNvSpPr txBox="1"/>
          <p:nvPr/>
        </p:nvSpPr>
        <p:spPr>
          <a:xfrm>
            <a:off x="3698735" y="2886080"/>
            <a:ext cx="4590129"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latin typeface="Fira Code"/>
                <a:ea typeface="Fira Code"/>
                <a:cs typeface="Fira Code"/>
                <a:sym typeface="Fira Code"/>
              </a:rPr>
              <a:t>Una función normalmente tienen más de un argumento. Encontrarás algunas con dos o tres, pero también unas con 10 o 20!</a:t>
            </a:r>
            <a:endParaRPr dirty="0">
              <a:solidFill>
                <a:srgbClr val="FF0000"/>
              </a:solidFill>
              <a:latin typeface="Fira Code"/>
              <a:ea typeface="Fira Code"/>
              <a:cs typeface="Fira Code"/>
              <a:sym typeface="Fira Code"/>
            </a:endParaRPr>
          </a:p>
        </p:txBody>
      </p:sp>
      <p:cxnSp>
        <p:nvCxnSpPr>
          <p:cNvPr id="7" name="Google Shape;842;p41">
            <a:extLst>
              <a:ext uri="{FF2B5EF4-FFF2-40B4-BE49-F238E27FC236}">
                <a16:creationId xmlns:a16="http://schemas.microsoft.com/office/drawing/2014/main" id="{13E632A5-FA92-C916-9943-2059448D2E57}"/>
              </a:ext>
            </a:extLst>
          </p:cNvPr>
          <p:cNvCxnSpPr>
            <a:cxnSpLocks/>
            <a:stCxn id="4" idx="1"/>
          </p:cNvCxnSpPr>
          <p:nvPr/>
        </p:nvCxnSpPr>
        <p:spPr>
          <a:xfrm flipH="1">
            <a:off x="1328636" y="1584590"/>
            <a:ext cx="183300" cy="0"/>
          </a:xfrm>
          <a:prstGeom prst="straightConnector1">
            <a:avLst/>
          </a:prstGeom>
          <a:noFill/>
          <a:ln w="9525" cap="flat" cmpd="sng">
            <a:solidFill>
              <a:schemeClr val="accent4"/>
            </a:solidFill>
            <a:prstDash val="solid"/>
            <a:round/>
            <a:headEnd type="none" w="med" len="med"/>
            <a:tailEnd type="none" w="med" len="med"/>
          </a:ln>
        </p:spPr>
      </p:cxnSp>
      <p:cxnSp>
        <p:nvCxnSpPr>
          <p:cNvPr id="8" name="Google Shape;843;p41">
            <a:extLst>
              <a:ext uri="{FF2B5EF4-FFF2-40B4-BE49-F238E27FC236}">
                <a16:creationId xmlns:a16="http://schemas.microsoft.com/office/drawing/2014/main" id="{BB06E909-0B48-A7D5-D9D4-7780F9AE51DE}"/>
              </a:ext>
            </a:extLst>
          </p:cNvPr>
          <p:cNvCxnSpPr>
            <a:cxnSpLocks/>
          </p:cNvCxnSpPr>
          <p:nvPr/>
        </p:nvCxnSpPr>
        <p:spPr>
          <a:xfrm rot="10800000">
            <a:off x="2327983" y="2398369"/>
            <a:ext cx="180434" cy="0"/>
          </a:xfrm>
          <a:prstGeom prst="straightConnector1">
            <a:avLst/>
          </a:prstGeom>
          <a:noFill/>
          <a:ln w="9525" cap="flat" cmpd="sng">
            <a:solidFill>
              <a:schemeClr val="accent4"/>
            </a:solidFill>
            <a:prstDash val="solid"/>
            <a:round/>
            <a:headEnd type="none" w="med" len="med"/>
            <a:tailEnd type="none" w="med" len="med"/>
          </a:ln>
        </p:spPr>
      </p:cxnSp>
      <p:cxnSp>
        <p:nvCxnSpPr>
          <p:cNvPr id="9" name="Google Shape;844;p41">
            <a:extLst>
              <a:ext uri="{FF2B5EF4-FFF2-40B4-BE49-F238E27FC236}">
                <a16:creationId xmlns:a16="http://schemas.microsoft.com/office/drawing/2014/main" id="{872CC01A-7E01-AC3D-6D6E-63057273D933}"/>
              </a:ext>
            </a:extLst>
          </p:cNvPr>
          <p:cNvCxnSpPr>
            <a:cxnSpLocks/>
          </p:cNvCxnSpPr>
          <p:nvPr/>
        </p:nvCxnSpPr>
        <p:spPr>
          <a:xfrm rot="10800000">
            <a:off x="3255135" y="3178280"/>
            <a:ext cx="472273" cy="0"/>
          </a:xfrm>
          <a:prstGeom prst="straightConnector1">
            <a:avLst/>
          </a:prstGeom>
          <a:noFill/>
          <a:ln w="9525" cap="flat" cmpd="sng">
            <a:solidFill>
              <a:schemeClr val="accent4"/>
            </a:solidFill>
            <a:prstDash val="solid"/>
            <a:round/>
            <a:headEnd type="none" w="med" len="med"/>
            <a:tailEnd type="none" w="med" len="med"/>
          </a:ln>
        </p:spPr>
      </p:cxnSp>
      <p:cxnSp>
        <p:nvCxnSpPr>
          <p:cNvPr id="12" name="Google Shape;844;p41">
            <a:extLst>
              <a:ext uri="{FF2B5EF4-FFF2-40B4-BE49-F238E27FC236}">
                <a16:creationId xmlns:a16="http://schemas.microsoft.com/office/drawing/2014/main" id="{16C83605-BC63-8E52-8977-790BF1F46A99}"/>
              </a:ext>
            </a:extLst>
          </p:cNvPr>
          <p:cNvCxnSpPr>
            <a:cxnSpLocks/>
          </p:cNvCxnSpPr>
          <p:nvPr/>
        </p:nvCxnSpPr>
        <p:spPr>
          <a:xfrm flipV="1">
            <a:off x="2326806" y="1083455"/>
            <a:ext cx="0" cy="1314595"/>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844;p41">
            <a:extLst>
              <a:ext uri="{FF2B5EF4-FFF2-40B4-BE49-F238E27FC236}">
                <a16:creationId xmlns:a16="http://schemas.microsoft.com/office/drawing/2014/main" id="{C5D65FD1-C11A-2C1C-F147-6DE75111C65D}"/>
              </a:ext>
            </a:extLst>
          </p:cNvPr>
          <p:cNvCxnSpPr>
            <a:cxnSpLocks/>
          </p:cNvCxnSpPr>
          <p:nvPr/>
        </p:nvCxnSpPr>
        <p:spPr>
          <a:xfrm flipV="1">
            <a:off x="1328635" y="1172364"/>
            <a:ext cx="0" cy="418870"/>
          </a:xfrm>
          <a:prstGeom prst="straightConnector1">
            <a:avLst/>
          </a:prstGeom>
          <a:noFill/>
          <a:ln w="9525" cap="flat" cmpd="sng">
            <a:solidFill>
              <a:schemeClr val="accent4"/>
            </a:solidFill>
            <a:prstDash val="solid"/>
            <a:round/>
            <a:headEnd type="none" w="med" len="med"/>
            <a:tailEnd type="none" w="med" len="med"/>
          </a:ln>
        </p:spPr>
      </p:cxnSp>
      <p:sp>
        <p:nvSpPr>
          <p:cNvPr id="4" name="Google Shape;836;p41">
            <a:extLst>
              <a:ext uri="{FF2B5EF4-FFF2-40B4-BE49-F238E27FC236}">
                <a16:creationId xmlns:a16="http://schemas.microsoft.com/office/drawing/2014/main" id="{37AF5401-C627-B5ED-2B9D-53BAADA8AE29}"/>
              </a:ext>
            </a:extLst>
          </p:cNvPr>
          <p:cNvSpPr txBox="1"/>
          <p:nvPr/>
        </p:nvSpPr>
        <p:spPr>
          <a:xfrm>
            <a:off x="1511936" y="1292390"/>
            <a:ext cx="5722076"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BE67A"/>
                </a:solidFill>
                <a:latin typeface="Fira Code"/>
                <a:ea typeface="Fira Code"/>
                <a:cs typeface="Fira Code"/>
                <a:sym typeface="Fira Code"/>
              </a:rPr>
              <a:t>La función es nuestra herramienta para una determinada actividad.</a:t>
            </a:r>
            <a:endParaRPr dirty="0">
              <a:solidFill>
                <a:srgbClr val="CBE67A"/>
              </a:solidFill>
              <a:latin typeface="Fira Code"/>
              <a:ea typeface="Fira Code"/>
              <a:cs typeface="Fira Code"/>
              <a:sym typeface="Fira Code"/>
            </a:endParaRPr>
          </a:p>
        </p:txBody>
      </p:sp>
      <p:sp>
        <p:nvSpPr>
          <p:cNvPr id="5" name="Google Shape;837;p41">
            <a:extLst>
              <a:ext uri="{FF2B5EF4-FFF2-40B4-BE49-F238E27FC236}">
                <a16:creationId xmlns:a16="http://schemas.microsoft.com/office/drawing/2014/main" id="{9FFCBEFA-E575-8C43-5CD5-D8D6CD835D8A}"/>
              </a:ext>
            </a:extLst>
          </p:cNvPr>
          <p:cNvSpPr txBox="1"/>
          <p:nvPr/>
        </p:nvSpPr>
        <p:spPr>
          <a:xfrm>
            <a:off x="2508417" y="2075227"/>
            <a:ext cx="4725595"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B0F0"/>
                </a:solidFill>
                <a:latin typeface="Fira Code"/>
                <a:ea typeface="Fira Code"/>
                <a:cs typeface="Fira Code"/>
                <a:sym typeface="Fira Code"/>
              </a:rPr>
              <a:t>Este objeto puede ser una base de datos, un vector, una tabla, entre muchos otros.</a:t>
            </a:r>
            <a:endParaRPr dirty="0">
              <a:solidFill>
                <a:srgbClr val="00B0F0"/>
              </a:solidFill>
              <a:latin typeface="Fira Code"/>
              <a:ea typeface="Fira Code"/>
              <a:cs typeface="Fira Code"/>
              <a:sym typeface="Fira Code"/>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39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err="1">
                <a:solidFill>
                  <a:schemeClr val="accent2">
                    <a:lumMod val="60000"/>
                    <a:lumOff val="40000"/>
                  </a:schemeClr>
                </a:solidFill>
              </a:rPr>
              <a:t>Vector_numerico</a:t>
            </a:r>
            <a:r>
              <a:rPr lang="es-PE" sz="1600" dirty="0">
                <a:solidFill>
                  <a:schemeClr val="accent2">
                    <a:lumMod val="60000"/>
                    <a:lumOff val="40000"/>
                  </a:schemeClr>
                </a:solidFill>
              </a:rPr>
              <a:t>&lt;-c(1, 3, 5) </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vectores con la función c()</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80167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Vector_character</a:t>
            </a:r>
            <a:r>
              <a:rPr lang="es-PE" sz="1600" dirty="0">
                <a:solidFill>
                  <a:schemeClr val="accent2">
                    <a:lumMod val="60000"/>
                    <a:lumOff val="40000"/>
                  </a:schemeClr>
                </a:solidFill>
              </a:rPr>
              <a:t>&lt;-c(“hola”, “chau”)</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88235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rgbClr val="CBE67A"/>
                </a:solidFill>
              </a:rPr>
              <a:t>Vector_logical</a:t>
            </a:r>
            <a:r>
              <a:rPr lang="es-PE" sz="1600" dirty="0">
                <a:solidFill>
                  <a:srgbClr val="CBE67A"/>
                </a:solidFill>
              </a:rPr>
              <a:t>&lt;-</a:t>
            </a:r>
            <a:r>
              <a:rPr lang="es-PE" sz="1600" dirty="0">
                <a:solidFill>
                  <a:schemeClr val="bg1">
                    <a:lumMod val="75000"/>
                  </a:schemeClr>
                </a:solidFill>
              </a:rPr>
              <a:t> </a:t>
            </a:r>
            <a:r>
              <a:rPr lang="es-PE" sz="1600" dirty="0">
                <a:solidFill>
                  <a:schemeClr val="accent2">
                    <a:lumMod val="60000"/>
                    <a:lumOff val="40000"/>
                  </a:schemeClr>
                </a:solidFill>
              </a:rPr>
              <a:t>c(TRUE, FALSE)</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1093175" y="99317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Vector_numerico</a:t>
            </a:r>
            <a:endParaRPr lang="es-PE" sz="1600" dirty="0">
              <a:solidFill>
                <a:schemeClr val="accent2">
                  <a:lumMod val="60000"/>
                  <a:lumOff val="40000"/>
                </a:schemeClr>
              </a:solidFill>
            </a:endParaRPr>
          </a:p>
        </p:txBody>
      </p:sp>
      <p:sp>
        <p:nvSpPr>
          <p:cNvPr id="5" name="Google Shape;472;p28">
            <a:extLst>
              <a:ext uri="{FF2B5EF4-FFF2-40B4-BE49-F238E27FC236}">
                <a16:creationId xmlns:a16="http://schemas.microsoft.com/office/drawing/2014/main" id="{D5A80FA4-8C9F-0228-5371-E19149F30D16}"/>
              </a:ext>
            </a:extLst>
          </p:cNvPr>
          <p:cNvSpPr txBox="1">
            <a:spLocks/>
          </p:cNvSpPr>
          <p:nvPr/>
        </p:nvSpPr>
        <p:spPr>
          <a:xfrm>
            <a:off x="1081225" y="2066069"/>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Vector_character</a:t>
            </a:r>
            <a:endParaRPr lang="es-PE" sz="1600" dirty="0">
              <a:solidFill>
                <a:schemeClr val="accent2">
                  <a:lumMod val="60000"/>
                  <a:lumOff val="40000"/>
                </a:schemeClr>
              </a:solidFill>
            </a:endParaRPr>
          </a:p>
        </p:txBody>
      </p:sp>
      <p:sp>
        <p:nvSpPr>
          <p:cNvPr id="6" name="Google Shape;472;p28">
            <a:extLst>
              <a:ext uri="{FF2B5EF4-FFF2-40B4-BE49-F238E27FC236}">
                <a16:creationId xmlns:a16="http://schemas.microsoft.com/office/drawing/2014/main" id="{C944DB7E-15D7-2B43-76EB-FFD6E229C241}"/>
              </a:ext>
            </a:extLst>
          </p:cNvPr>
          <p:cNvSpPr txBox="1">
            <a:spLocks/>
          </p:cNvSpPr>
          <p:nvPr/>
        </p:nvSpPr>
        <p:spPr>
          <a:xfrm>
            <a:off x="1081225" y="3142387"/>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rgbClr val="CBE67A"/>
                </a:solidFill>
              </a:rPr>
              <a:t>Vector_logical</a:t>
            </a:r>
            <a:endParaRPr lang="es-PE" sz="1600" dirty="0">
              <a:solidFill>
                <a:schemeClr val="bg1">
                  <a:lumMod val="75000"/>
                </a:schemeClr>
              </a:solidFill>
            </a:endParaRP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5459956" y="687477"/>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9" name="Google Shape;838;p41">
            <a:extLst>
              <a:ext uri="{FF2B5EF4-FFF2-40B4-BE49-F238E27FC236}">
                <a16:creationId xmlns:a16="http://schemas.microsoft.com/office/drawing/2014/main" id="{355411EB-FDBB-738F-ECA4-EE5792F35A02}"/>
              </a:ext>
            </a:extLst>
          </p:cNvPr>
          <p:cNvSpPr txBox="1"/>
          <p:nvPr/>
        </p:nvSpPr>
        <p:spPr>
          <a:xfrm>
            <a:off x="5459956" y="973871"/>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2" name="Google Shape;838;p41">
            <a:extLst>
              <a:ext uri="{FF2B5EF4-FFF2-40B4-BE49-F238E27FC236}">
                <a16:creationId xmlns:a16="http://schemas.microsoft.com/office/drawing/2014/main" id="{1F21E17A-F311-01E7-00CE-EC6085CDFC23}"/>
              </a:ext>
            </a:extLst>
          </p:cNvPr>
          <p:cNvSpPr txBox="1"/>
          <p:nvPr/>
        </p:nvSpPr>
        <p:spPr>
          <a:xfrm>
            <a:off x="5459954" y="1734252"/>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5459956" y="2020646"/>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7" name="Google Shape;838;p41">
            <a:extLst>
              <a:ext uri="{FF2B5EF4-FFF2-40B4-BE49-F238E27FC236}">
                <a16:creationId xmlns:a16="http://schemas.microsoft.com/office/drawing/2014/main" id="{9B950EC9-329C-1804-00D6-85324F85EF5F}"/>
              </a:ext>
            </a:extLst>
          </p:cNvPr>
          <p:cNvSpPr txBox="1"/>
          <p:nvPr/>
        </p:nvSpPr>
        <p:spPr>
          <a:xfrm>
            <a:off x="5459956" y="278613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9" name="Google Shape;838;p41">
            <a:extLst>
              <a:ext uri="{FF2B5EF4-FFF2-40B4-BE49-F238E27FC236}">
                <a16:creationId xmlns:a16="http://schemas.microsoft.com/office/drawing/2014/main" id="{B87B8F7A-C0E7-7B70-5F76-0089588D32C4}"/>
              </a:ext>
            </a:extLst>
          </p:cNvPr>
          <p:cNvSpPr txBox="1"/>
          <p:nvPr/>
        </p:nvSpPr>
        <p:spPr>
          <a:xfrm>
            <a:off x="5459956" y="306682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A5E5E925-B0C6-CAE2-F237-B78362763E03}"/>
              </a:ext>
            </a:extLst>
          </p:cNvPr>
          <p:cNvSpPr txBox="1">
            <a:spLocks/>
          </p:cNvSpPr>
          <p:nvPr/>
        </p:nvSpPr>
        <p:spPr>
          <a:xfrm>
            <a:off x="1081225" y="1260974"/>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(Vector_numerico)</a:t>
            </a:r>
          </a:p>
        </p:txBody>
      </p:sp>
      <p:sp>
        <p:nvSpPr>
          <p:cNvPr id="10" name="Google Shape;472;p28">
            <a:extLst>
              <a:ext uri="{FF2B5EF4-FFF2-40B4-BE49-F238E27FC236}">
                <a16:creationId xmlns:a16="http://schemas.microsoft.com/office/drawing/2014/main" id="{F8B9E54D-97B6-DC81-4022-DE3A20A9E870}"/>
              </a:ext>
            </a:extLst>
          </p:cNvPr>
          <p:cNvSpPr txBox="1">
            <a:spLocks/>
          </p:cNvSpPr>
          <p:nvPr/>
        </p:nvSpPr>
        <p:spPr>
          <a:xfrm>
            <a:off x="1030425" y="235171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(Vector_character)</a:t>
            </a:r>
          </a:p>
        </p:txBody>
      </p:sp>
      <p:sp>
        <p:nvSpPr>
          <p:cNvPr id="11" name="Google Shape;472;p28">
            <a:extLst>
              <a:ext uri="{FF2B5EF4-FFF2-40B4-BE49-F238E27FC236}">
                <a16:creationId xmlns:a16="http://schemas.microsoft.com/office/drawing/2014/main" id="{30610554-6488-9047-2DC6-33D1C202FE80}"/>
              </a:ext>
            </a:extLst>
          </p:cNvPr>
          <p:cNvSpPr txBox="1">
            <a:spLocks/>
          </p:cNvSpPr>
          <p:nvPr/>
        </p:nvSpPr>
        <p:spPr>
          <a:xfrm>
            <a:off x="1081224" y="341268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a:t>
            </a:r>
            <a:r>
              <a:rPr lang="es-PE" sz="1600" dirty="0">
                <a:solidFill>
                  <a:srgbClr val="CBE67A"/>
                </a:solidFill>
              </a:rPr>
              <a:t>logical</a:t>
            </a:r>
            <a:r>
              <a:rPr lang="es-PE" sz="1600" dirty="0">
                <a:solidFill>
                  <a:schemeClr val="accent2">
                    <a:lumMod val="60000"/>
                    <a:lumOff val="40000"/>
                  </a:schemeClr>
                </a:solidFill>
              </a:rPr>
              <a:t>)</a:t>
            </a:r>
          </a:p>
        </p:txBody>
      </p:sp>
      <p:sp>
        <p:nvSpPr>
          <p:cNvPr id="13" name="Google Shape;838;p41">
            <a:extLst>
              <a:ext uri="{FF2B5EF4-FFF2-40B4-BE49-F238E27FC236}">
                <a16:creationId xmlns:a16="http://schemas.microsoft.com/office/drawing/2014/main" id="{2C4D4C5F-36F6-67DD-87C1-27F7AF41A364}"/>
              </a:ext>
            </a:extLst>
          </p:cNvPr>
          <p:cNvSpPr txBox="1"/>
          <p:nvPr/>
        </p:nvSpPr>
        <p:spPr>
          <a:xfrm>
            <a:off x="5459954" y="125060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16" name="Google Shape;838;p41">
            <a:extLst>
              <a:ext uri="{FF2B5EF4-FFF2-40B4-BE49-F238E27FC236}">
                <a16:creationId xmlns:a16="http://schemas.microsoft.com/office/drawing/2014/main" id="{D06E9FA4-EC93-077C-AFD8-B04F8A9F4D97}"/>
              </a:ext>
            </a:extLst>
          </p:cNvPr>
          <p:cNvSpPr txBox="1"/>
          <p:nvPr/>
        </p:nvSpPr>
        <p:spPr>
          <a:xfrm>
            <a:off x="5471905" y="231848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18" name="Google Shape;838;p41">
            <a:extLst>
              <a:ext uri="{FF2B5EF4-FFF2-40B4-BE49-F238E27FC236}">
                <a16:creationId xmlns:a16="http://schemas.microsoft.com/office/drawing/2014/main" id="{7CC6EE66-3D17-E36A-25CB-E8C6CF0BA76C}"/>
              </a:ext>
            </a:extLst>
          </p:cNvPr>
          <p:cNvSpPr txBox="1"/>
          <p:nvPr/>
        </p:nvSpPr>
        <p:spPr>
          <a:xfrm>
            <a:off x="5459954" y="3345269"/>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461427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387740"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Y qué pasó con los factores?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4528456" cy="3293209"/>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factor es un tipo de datos específico a R. Puede ser descrito como un dato numérico representado por una etiqueta.</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Supongamos que tenemos un conjunto de datos que representan el sexo de personas encuestadas por teléfono, pero estos se encuentran capturados con los números 1 y 2. El número 1 corresponde a femenino y el 2 a masculino.</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A diferencia del caracter, el factor tiene niveles (levels)</a:t>
            </a:r>
            <a:endParaRPr lang="es-PE" sz="1800" dirty="0">
              <a:solidFill>
                <a:srgbClr val="002060"/>
              </a:solidFill>
              <a:latin typeface="Calibri" panose="020F0502020204030204" pitchFamily="34" charset="0"/>
              <a:cs typeface="Calibri" panose="020F0502020204030204" pitchFamily="34" charset="0"/>
            </a:endParaRPr>
          </a:p>
        </p:txBody>
      </p:sp>
      <p:pic>
        <p:nvPicPr>
          <p:cNvPr id="1026" name="Picture 2" descr="Datos compuestos en R: Factores – CIO">
            <a:extLst>
              <a:ext uri="{FF2B5EF4-FFF2-40B4-BE49-F238E27FC236}">
                <a16:creationId xmlns:a16="http://schemas.microsoft.com/office/drawing/2014/main" id="{C3D9FD7E-17B3-1219-99C9-FC1B955F2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371" y="1424433"/>
            <a:ext cx="4095750" cy="144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9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sexo&lt;-c(1,2,2,1) </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estructura con la función c()</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38;p41">
            <a:extLst>
              <a:ext uri="{FF2B5EF4-FFF2-40B4-BE49-F238E27FC236}">
                <a16:creationId xmlns:a16="http://schemas.microsoft.com/office/drawing/2014/main" id="{E3F96801-1000-3197-5B96-14659281DEEF}"/>
              </a:ext>
            </a:extLst>
          </p:cNvPr>
          <p:cNvSpPr txBox="1"/>
          <p:nvPr/>
        </p:nvSpPr>
        <p:spPr>
          <a:xfrm>
            <a:off x="3947809" y="648238"/>
            <a:ext cx="4918605"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Variable en el que 1 = Mujer y 2 = Hombre</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9988AC9A-1635-07ED-D584-A115E4B010EC}"/>
              </a:ext>
            </a:extLst>
          </p:cNvPr>
          <p:cNvSpPr txBox="1">
            <a:spLocks/>
          </p:cNvSpPr>
          <p:nvPr/>
        </p:nvSpPr>
        <p:spPr>
          <a:xfrm>
            <a:off x="1081225" y="121608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rPr>
              <a:t>sexo&lt;-factor(sexo, </a:t>
            </a:r>
          </a:p>
        </p:txBody>
      </p:sp>
      <p:sp>
        <p:nvSpPr>
          <p:cNvPr id="10" name="Google Shape;472;p28">
            <a:extLst>
              <a:ext uri="{FF2B5EF4-FFF2-40B4-BE49-F238E27FC236}">
                <a16:creationId xmlns:a16="http://schemas.microsoft.com/office/drawing/2014/main" id="{DA6B62F5-0850-31D7-A7E8-BC4B62FFABE6}"/>
              </a:ext>
            </a:extLst>
          </p:cNvPr>
          <p:cNvSpPr txBox="1">
            <a:spLocks/>
          </p:cNvSpPr>
          <p:nvPr/>
        </p:nvSpPr>
        <p:spPr>
          <a:xfrm>
            <a:off x="1081225" y="147554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rPr>
              <a:t>             levels= 1:2,</a:t>
            </a:r>
          </a:p>
        </p:txBody>
      </p:sp>
      <p:sp>
        <p:nvSpPr>
          <p:cNvPr id="18" name="Google Shape;472;p28">
            <a:extLst>
              <a:ext uri="{FF2B5EF4-FFF2-40B4-BE49-F238E27FC236}">
                <a16:creationId xmlns:a16="http://schemas.microsoft.com/office/drawing/2014/main" id="{30137C98-22B5-C112-8286-3CBFAC05A0A0}"/>
              </a:ext>
            </a:extLst>
          </p:cNvPr>
          <p:cNvSpPr txBox="1">
            <a:spLocks/>
          </p:cNvSpPr>
          <p:nvPr/>
        </p:nvSpPr>
        <p:spPr>
          <a:xfrm>
            <a:off x="1081225" y="1711897"/>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rPr>
              <a:t>             labels=c("Mujer", "Hombre"),</a:t>
            </a:r>
          </a:p>
        </p:txBody>
      </p:sp>
      <p:sp>
        <p:nvSpPr>
          <p:cNvPr id="20" name="Google Shape;472;p28">
            <a:extLst>
              <a:ext uri="{FF2B5EF4-FFF2-40B4-BE49-F238E27FC236}">
                <a16:creationId xmlns:a16="http://schemas.microsoft.com/office/drawing/2014/main" id="{CECDB4FB-B304-9A37-1962-F5F6EABFC4DC}"/>
              </a:ext>
            </a:extLst>
          </p:cNvPr>
          <p:cNvSpPr txBox="1">
            <a:spLocks/>
          </p:cNvSpPr>
          <p:nvPr/>
        </p:nvSpPr>
        <p:spPr>
          <a:xfrm>
            <a:off x="1081225" y="1999271"/>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rPr>
              <a:t>             ordered = FALSE)</a:t>
            </a:r>
          </a:p>
        </p:txBody>
      </p:sp>
      <p:sp>
        <p:nvSpPr>
          <p:cNvPr id="21" name="Google Shape;838;p41">
            <a:extLst>
              <a:ext uri="{FF2B5EF4-FFF2-40B4-BE49-F238E27FC236}">
                <a16:creationId xmlns:a16="http://schemas.microsoft.com/office/drawing/2014/main" id="{7961AF55-0EA1-EE73-DD5C-FC57566CD676}"/>
              </a:ext>
            </a:extLst>
          </p:cNvPr>
          <p:cNvSpPr txBox="1"/>
          <p:nvPr/>
        </p:nvSpPr>
        <p:spPr>
          <a:xfrm>
            <a:off x="3947809" y="1139536"/>
            <a:ext cx="5040404"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Objeto</a:t>
            </a:r>
            <a:endParaRPr dirty="0">
              <a:solidFill>
                <a:schemeClr val="accent6"/>
              </a:solidFill>
              <a:latin typeface="Fira Code"/>
              <a:ea typeface="Fira Code"/>
              <a:cs typeface="Fira Code"/>
              <a:sym typeface="Fira Code"/>
            </a:endParaRPr>
          </a:p>
        </p:txBody>
      </p:sp>
      <p:sp>
        <p:nvSpPr>
          <p:cNvPr id="22" name="Google Shape;838;p41">
            <a:extLst>
              <a:ext uri="{FF2B5EF4-FFF2-40B4-BE49-F238E27FC236}">
                <a16:creationId xmlns:a16="http://schemas.microsoft.com/office/drawing/2014/main" id="{AFB09F9C-CD0A-4DDE-5FA1-46B443F9283F}"/>
              </a:ext>
            </a:extLst>
          </p:cNvPr>
          <p:cNvSpPr txBox="1"/>
          <p:nvPr/>
        </p:nvSpPr>
        <p:spPr>
          <a:xfrm>
            <a:off x="4357596" y="1400303"/>
            <a:ext cx="4630617"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Los niveles del factor</a:t>
            </a:r>
            <a:endParaRPr dirty="0">
              <a:solidFill>
                <a:schemeClr val="accent6"/>
              </a:solidFill>
              <a:latin typeface="Fira Code"/>
              <a:ea typeface="Fira Code"/>
              <a:cs typeface="Fira Code"/>
              <a:sym typeface="Fira Code"/>
            </a:endParaRPr>
          </a:p>
        </p:txBody>
      </p:sp>
      <p:sp>
        <p:nvSpPr>
          <p:cNvPr id="23" name="Google Shape;838;p41">
            <a:extLst>
              <a:ext uri="{FF2B5EF4-FFF2-40B4-BE49-F238E27FC236}">
                <a16:creationId xmlns:a16="http://schemas.microsoft.com/office/drawing/2014/main" id="{BC5234A4-697C-403D-4CD9-7FDC515EC834}"/>
              </a:ext>
            </a:extLst>
          </p:cNvPr>
          <p:cNvSpPr txBox="1"/>
          <p:nvPr/>
        </p:nvSpPr>
        <p:spPr>
          <a:xfrm>
            <a:off x="6246554" y="1667284"/>
            <a:ext cx="2858347"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Las etiquetas</a:t>
            </a:r>
            <a:endParaRPr dirty="0">
              <a:solidFill>
                <a:schemeClr val="accent6"/>
              </a:solidFill>
              <a:latin typeface="Fira Code"/>
              <a:ea typeface="Fira Code"/>
              <a:cs typeface="Fira Code"/>
              <a:sym typeface="Fira Code"/>
            </a:endParaRPr>
          </a:p>
        </p:txBody>
      </p:sp>
      <p:sp>
        <p:nvSpPr>
          <p:cNvPr id="24" name="Google Shape;838;p41">
            <a:extLst>
              <a:ext uri="{FF2B5EF4-FFF2-40B4-BE49-F238E27FC236}">
                <a16:creationId xmlns:a16="http://schemas.microsoft.com/office/drawing/2014/main" id="{89B1471F-332E-6619-F174-0D08D0C446CE}"/>
              </a:ext>
            </a:extLst>
          </p:cNvPr>
          <p:cNvSpPr txBox="1"/>
          <p:nvPr/>
        </p:nvSpPr>
        <p:spPr>
          <a:xfrm>
            <a:off x="4874954" y="2003993"/>
            <a:ext cx="4113259"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Debes indicar si es ordenado o no</a:t>
            </a:r>
            <a:endParaRPr dirty="0">
              <a:solidFill>
                <a:schemeClr val="accent6"/>
              </a:solidFill>
              <a:latin typeface="Fira Code"/>
              <a:ea typeface="Fira Code"/>
              <a:cs typeface="Fira Code"/>
              <a:sym typeface="Fira Code"/>
            </a:endParaRPr>
          </a:p>
        </p:txBody>
      </p:sp>
      <p:sp>
        <p:nvSpPr>
          <p:cNvPr id="26" name="CuadroTexto 25">
            <a:extLst>
              <a:ext uri="{FF2B5EF4-FFF2-40B4-BE49-F238E27FC236}">
                <a16:creationId xmlns:a16="http://schemas.microsoft.com/office/drawing/2014/main" id="{90333A5B-C93F-F8E4-0357-8E12B9E11481}"/>
              </a:ext>
            </a:extLst>
          </p:cNvPr>
          <p:cNvSpPr txBox="1"/>
          <p:nvPr/>
        </p:nvSpPr>
        <p:spPr>
          <a:xfrm>
            <a:off x="1081225" y="2530321"/>
            <a:ext cx="4826000" cy="338554"/>
          </a:xfrm>
          <a:prstGeom prst="rect">
            <a:avLst/>
          </a:prstGeom>
          <a:noFill/>
        </p:spPr>
        <p:txBody>
          <a:bodyPr wrap="square">
            <a:spAutoFit/>
          </a:bodyPr>
          <a:lstStyle/>
          <a:p>
            <a:r>
              <a:rPr lang="es-ES" sz="1600" dirty="0">
                <a:solidFill>
                  <a:schemeClr val="accent2">
                    <a:lumMod val="60000"/>
                    <a:lumOff val="40000"/>
                  </a:schemeClr>
                </a:solidFill>
                <a:latin typeface="Fira Code"/>
                <a:ea typeface="Fira Code"/>
                <a:cs typeface="Fira Code"/>
                <a:sym typeface="Fira Code"/>
              </a:rPr>
              <a:t>sexo</a:t>
            </a:r>
            <a:endParaRPr lang="es-PE" sz="1600" dirty="0">
              <a:solidFill>
                <a:schemeClr val="accent2">
                  <a:lumMod val="60000"/>
                  <a:lumOff val="40000"/>
                </a:schemeClr>
              </a:solidFill>
              <a:latin typeface="Fira Code"/>
              <a:ea typeface="Fira Code"/>
              <a:cs typeface="Fira Code"/>
              <a:sym typeface="Fira Code"/>
            </a:endParaRPr>
          </a:p>
        </p:txBody>
      </p:sp>
      <p:sp>
        <p:nvSpPr>
          <p:cNvPr id="27" name="CuadroTexto 26">
            <a:extLst>
              <a:ext uri="{FF2B5EF4-FFF2-40B4-BE49-F238E27FC236}">
                <a16:creationId xmlns:a16="http://schemas.microsoft.com/office/drawing/2014/main" id="{F52A85EA-2C77-AB2B-80DA-65E63BC32B64}"/>
              </a:ext>
            </a:extLst>
          </p:cNvPr>
          <p:cNvSpPr txBox="1"/>
          <p:nvPr/>
        </p:nvSpPr>
        <p:spPr>
          <a:xfrm>
            <a:off x="1081225" y="3076213"/>
            <a:ext cx="4826000" cy="338554"/>
          </a:xfrm>
          <a:prstGeom prst="rect">
            <a:avLst/>
          </a:prstGeom>
          <a:noFill/>
        </p:spPr>
        <p:txBody>
          <a:bodyPr wrap="square">
            <a:spAutoFit/>
          </a:bodyPr>
          <a:lstStyle/>
          <a:p>
            <a:r>
              <a:rPr lang="es-ES" sz="1600" dirty="0">
                <a:solidFill>
                  <a:schemeClr val="accent2">
                    <a:lumMod val="60000"/>
                    <a:lumOff val="40000"/>
                  </a:schemeClr>
                </a:solidFill>
                <a:latin typeface="Fira Code"/>
                <a:ea typeface="Fira Code"/>
                <a:cs typeface="Fira Code"/>
                <a:sym typeface="Fira Code"/>
              </a:rPr>
              <a:t>class(sexo)</a:t>
            </a:r>
            <a:endParaRPr lang="es-PE" sz="1600" dirty="0">
              <a:solidFill>
                <a:schemeClr val="accent2">
                  <a:lumMod val="60000"/>
                  <a:lumOff val="40000"/>
                </a:schemeClr>
              </a:solidFill>
              <a:latin typeface="Fira Code"/>
              <a:ea typeface="Fira Code"/>
              <a:cs typeface="Fira Code"/>
              <a:sym typeface="Fira Code"/>
            </a:endParaRPr>
          </a:p>
        </p:txBody>
      </p:sp>
      <p:sp>
        <p:nvSpPr>
          <p:cNvPr id="28" name="Google Shape;838;p41">
            <a:extLst>
              <a:ext uri="{FF2B5EF4-FFF2-40B4-BE49-F238E27FC236}">
                <a16:creationId xmlns:a16="http://schemas.microsoft.com/office/drawing/2014/main" id="{4444DC0A-4DC9-8170-97B5-8D21794D05F9}"/>
              </a:ext>
            </a:extLst>
          </p:cNvPr>
          <p:cNvSpPr txBox="1"/>
          <p:nvPr/>
        </p:nvSpPr>
        <p:spPr>
          <a:xfrm>
            <a:off x="2724061" y="3046942"/>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2" name="Google Shape;838;p41">
            <a:extLst>
              <a:ext uri="{FF2B5EF4-FFF2-40B4-BE49-F238E27FC236}">
                <a16:creationId xmlns:a16="http://schemas.microsoft.com/office/drawing/2014/main" id="{E2A5C0CE-8AC5-2B1B-3EFA-F03EC0136C31}"/>
              </a:ext>
            </a:extLst>
          </p:cNvPr>
          <p:cNvSpPr txBox="1"/>
          <p:nvPr/>
        </p:nvSpPr>
        <p:spPr>
          <a:xfrm>
            <a:off x="2724061" y="2521900"/>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733509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Función de la Advertencia">
            <a:extLst>
              <a:ext uri="{FF2B5EF4-FFF2-40B4-BE49-F238E27FC236}">
                <a16:creationId xmlns:a16="http://schemas.microsoft.com/office/drawing/2014/main" id="{4C5D7B70-57A4-C69D-6E70-835ED3FE3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 y="1137920"/>
            <a:ext cx="4354860" cy="246803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2DF313-E217-0AD6-0B07-970D0624EADF}"/>
              </a:ext>
            </a:extLst>
          </p:cNvPr>
          <p:cNvSpPr txBox="1"/>
          <p:nvPr/>
        </p:nvSpPr>
        <p:spPr>
          <a:xfrm>
            <a:off x="4060613" y="615127"/>
            <a:ext cx="4572000" cy="3785652"/>
          </a:xfrm>
          <a:prstGeom prst="rect">
            <a:avLst/>
          </a:prstGeom>
          <a:noFill/>
        </p:spPr>
        <p:txBody>
          <a:bodyPr wrap="square">
            <a:spAutoFit/>
          </a:bodyPr>
          <a:lstStyle/>
          <a:p>
            <a:r>
              <a:rPr lang="es-ES" sz="4000" dirty="0">
                <a:solidFill>
                  <a:srgbClr val="002060"/>
                </a:solidFill>
                <a:latin typeface="Calibri" panose="020F0502020204030204" pitchFamily="34" charset="0"/>
                <a:cs typeface="Calibri" panose="020F0502020204030204" pitchFamily="34" charset="0"/>
              </a:rPr>
              <a:t>En el R es clave asignar la clase de objeto adecuada a las variables con las que estamos trabajando!</a:t>
            </a:r>
            <a:endParaRPr lang="es-PE" sz="4000" dirty="0"/>
          </a:p>
        </p:txBody>
      </p:sp>
    </p:spTree>
    <p:extLst>
      <p:ext uri="{BB962C8B-B14F-4D97-AF65-F5344CB8AC3E}">
        <p14:creationId xmlns:p14="http://schemas.microsoft.com/office/powerpoint/2010/main" val="1768983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694292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¿Recuerdas las variables y tipos de variables?</a:t>
            </a:r>
          </a:p>
        </p:txBody>
      </p:sp>
      <p:sp>
        <p:nvSpPr>
          <p:cNvPr id="14" name="CuadroTexto 13">
            <a:extLst>
              <a:ext uri="{FF2B5EF4-FFF2-40B4-BE49-F238E27FC236}">
                <a16:creationId xmlns:a16="http://schemas.microsoft.com/office/drawing/2014/main" id="{163A2DB4-D8D2-58AA-0B37-49A94431A656}"/>
              </a:ext>
            </a:extLst>
          </p:cNvPr>
          <p:cNvSpPr txBox="1"/>
          <p:nvPr/>
        </p:nvSpPr>
        <p:spPr>
          <a:xfrm>
            <a:off x="332015" y="876904"/>
            <a:ext cx="8320918" cy="707886"/>
          </a:xfrm>
          <a:prstGeom prst="rect">
            <a:avLst/>
          </a:prstGeom>
          <a:noFill/>
        </p:spPr>
        <p:txBody>
          <a:bodyPr wrap="square" rtlCol="0">
            <a:spAutoFit/>
          </a:bodyPr>
          <a:lstStyle/>
          <a:p>
            <a:pPr algn="ctr">
              <a:spcAft>
                <a:spcPts val="600"/>
              </a:spcAft>
            </a:pPr>
            <a:r>
              <a:rPr lang="es-ES" sz="2000" dirty="0">
                <a:solidFill>
                  <a:srgbClr val="002060"/>
                </a:solidFill>
                <a:latin typeface="Calibri" panose="020F0502020204030204" pitchFamily="34" charset="0"/>
                <a:cs typeface="Calibri" panose="020F0502020204030204" pitchFamily="34" charset="0"/>
              </a:rPr>
              <a:t>Una variable es una característica, cantidad o atributo que puede ser medido o contado. </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785533"/>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785533"/>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3039506"/>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707873" y="3435599"/>
            <a:ext cx="3672979" cy="830997"/>
          </a:xfrm>
          <a:prstGeom prst="rect">
            <a:avLst/>
          </a:prstGeom>
          <a:noFill/>
        </p:spPr>
        <p:txBody>
          <a:bodyPr wrap="square">
            <a:spAutoFit/>
          </a:bodyPr>
          <a:lstStyle/>
          <a:p>
            <a:pPr algn="ctr"/>
            <a:r>
              <a:rPr lang="es-ES" sz="1600" dirty="0">
                <a:solidFill>
                  <a:srgbClr val="002060"/>
                </a:solidFill>
                <a:latin typeface="Söhne"/>
              </a:rPr>
              <a:t>Es una característica o atributo que representa categorías o etiquetas sin valor numérico intrínseco.</a:t>
            </a:r>
            <a:endParaRPr lang="es-PE" sz="1600" dirty="0">
              <a:solidFill>
                <a:srgbClr val="00206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983686"/>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9" name="CuadroTexto 8">
            <a:extLst>
              <a:ext uri="{FF2B5EF4-FFF2-40B4-BE49-F238E27FC236}">
                <a16:creationId xmlns:a16="http://schemas.microsoft.com/office/drawing/2014/main" id="{215B13C0-3D5B-4F13-0863-E7774673043E}"/>
              </a:ext>
            </a:extLst>
          </p:cNvPr>
          <p:cNvSpPr txBox="1"/>
          <p:nvPr/>
        </p:nvSpPr>
        <p:spPr>
          <a:xfrm>
            <a:off x="4622611" y="3435599"/>
            <a:ext cx="3672979" cy="830997"/>
          </a:xfrm>
          <a:prstGeom prst="rect">
            <a:avLst/>
          </a:prstGeom>
          <a:noFill/>
        </p:spPr>
        <p:txBody>
          <a:bodyPr wrap="square">
            <a:spAutoFit/>
          </a:bodyPr>
          <a:lstStyle/>
          <a:p>
            <a:pPr algn="ctr"/>
            <a:r>
              <a:rPr lang="es-ES" sz="1600" dirty="0">
                <a:solidFill>
                  <a:srgbClr val="002060"/>
                </a:solidFill>
                <a:latin typeface="Söhne"/>
              </a:rPr>
              <a:t>Es una característica que representa cantidades y puede someterse a operaciones aritméticas.</a:t>
            </a:r>
            <a:endParaRPr lang="es-PE" sz="1600" dirty="0">
              <a:solidFill>
                <a:srgbClr val="002060"/>
              </a:solidFill>
            </a:endParaRPr>
          </a:p>
        </p:txBody>
      </p:sp>
    </p:spTree>
    <p:extLst>
      <p:ext uri="{BB962C8B-B14F-4D97-AF65-F5344CB8AC3E}">
        <p14:creationId xmlns:p14="http://schemas.microsoft.com/office/powerpoint/2010/main" val="1019375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82320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Algunos ejemplos</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125132"/>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125132"/>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237910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524037" y="2751429"/>
            <a:ext cx="4292986" cy="1169551"/>
          </a:xfrm>
          <a:prstGeom prst="rect">
            <a:avLst/>
          </a:prstGeom>
          <a:noFill/>
        </p:spPr>
        <p:txBody>
          <a:bodyPr wrap="square">
            <a:spAutoFit/>
          </a:bodyPr>
          <a:lstStyle/>
          <a:p>
            <a:r>
              <a:rPr lang="es-ES" b="1" dirty="0">
                <a:solidFill>
                  <a:srgbClr val="002060"/>
                </a:solidFill>
                <a:latin typeface="Söhne"/>
              </a:rPr>
              <a:t>Estatus Marital: </a:t>
            </a:r>
            <a:r>
              <a:rPr lang="es-ES" dirty="0">
                <a:solidFill>
                  <a:srgbClr val="002060"/>
                </a:solidFill>
                <a:latin typeface="Söhne"/>
              </a:rPr>
              <a:t>Soltero, casado, divorciado, viudo.</a:t>
            </a:r>
          </a:p>
          <a:p>
            <a:r>
              <a:rPr lang="es-ES" b="1" dirty="0">
                <a:solidFill>
                  <a:srgbClr val="002060"/>
                </a:solidFill>
                <a:latin typeface="Söhne"/>
              </a:rPr>
              <a:t>Religión: </a:t>
            </a:r>
            <a:r>
              <a:rPr lang="es-ES" dirty="0">
                <a:solidFill>
                  <a:srgbClr val="002060"/>
                </a:solidFill>
                <a:latin typeface="Söhne"/>
              </a:rPr>
              <a:t>Católica, protestante, judía, hinduista, etc.</a:t>
            </a:r>
          </a:p>
          <a:p>
            <a:r>
              <a:rPr lang="es-ES" b="1" dirty="0">
                <a:solidFill>
                  <a:srgbClr val="002060"/>
                </a:solidFill>
                <a:latin typeface="Söhne"/>
              </a:rPr>
              <a:t>Nacionalidad: </a:t>
            </a:r>
            <a:r>
              <a:rPr lang="es-ES" dirty="0">
                <a:solidFill>
                  <a:srgbClr val="002060"/>
                </a:solidFill>
                <a:latin typeface="Söhne"/>
              </a:rPr>
              <a:t>Estadounidense, francesa, japonesa, etc.</a:t>
            </a:r>
          </a:p>
          <a:p>
            <a:r>
              <a:rPr lang="es-ES" b="1" dirty="0">
                <a:solidFill>
                  <a:srgbClr val="002060"/>
                </a:solidFill>
                <a:latin typeface="Söhne"/>
              </a:rPr>
              <a:t>Lengua Materna: </a:t>
            </a:r>
            <a:r>
              <a:rPr lang="es-ES" dirty="0">
                <a:solidFill>
                  <a:srgbClr val="002060"/>
                </a:solidFill>
                <a:latin typeface="Söhne"/>
              </a:rPr>
              <a:t>Español, inglés, mandarín, árabe, etc.</a:t>
            </a:r>
          </a:p>
          <a:p>
            <a:r>
              <a:rPr lang="es-ES" b="1" dirty="0">
                <a:solidFill>
                  <a:srgbClr val="002060"/>
                </a:solidFill>
                <a:latin typeface="Söhne"/>
              </a:rPr>
              <a:t>Nivel educativo: </a:t>
            </a:r>
            <a:r>
              <a:rPr lang="es-ES" dirty="0">
                <a:solidFill>
                  <a:srgbClr val="002060"/>
                </a:solidFill>
                <a:latin typeface="Söhne"/>
              </a:rPr>
              <a:t>Primaria, Secundaria, Superior.</a:t>
            </a:r>
            <a:endParaRPr lang="es-PE" dirty="0">
              <a:solidFill>
                <a:srgbClr val="00206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32328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8" name="CuadroTexto 7">
            <a:extLst>
              <a:ext uri="{FF2B5EF4-FFF2-40B4-BE49-F238E27FC236}">
                <a16:creationId xmlns:a16="http://schemas.microsoft.com/office/drawing/2014/main" id="{64FE7BF0-F8FD-1CAD-BF28-B961AF2B49D5}"/>
              </a:ext>
            </a:extLst>
          </p:cNvPr>
          <p:cNvSpPr txBox="1"/>
          <p:nvPr/>
        </p:nvSpPr>
        <p:spPr>
          <a:xfrm>
            <a:off x="4633188" y="2704183"/>
            <a:ext cx="4294053" cy="1815882"/>
          </a:xfrm>
          <a:prstGeom prst="rect">
            <a:avLst/>
          </a:prstGeom>
          <a:noFill/>
        </p:spPr>
        <p:txBody>
          <a:bodyPr wrap="square">
            <a:spAutoFit/>
          </a:bodyPr>
          <a:lstStyle/>
          <a:p>
            <a:r>
              <a:rPr lang="es-ES" b="1" dirty="0">
                <a:solidFill>
                  <a:srgbClr val="002060"/>
                </a:solidFill>
                <a:latin typeface="Söhne"/>
              </a:rPr>
              <a:t>Número de Hijos</a:t>
            </a:r>
            <a:r>
              <a:rPr lang="es-ES" dirty="0">
                <a:solidFill>
                  <a:srgbClr val="002060"/>
                </a:solidFill>
                <a:latin typeface="Söhne"/>
              </a:rPr>
              <a:t>: 0, 1, 2, 3, ...</a:t>
            </a:r>
          </a:p>
          <a:p>
            <a:r>
              <a:rPr lang="es-ES" b="1" dirty="0">
                <a:solidFill>
                  <a:srgbClr val="002060"/>
                </a:solidFill>
                <a:latin typeface="Söhne"/>
              </a:rPr>
              <a:t>Ingreso Anual: </a:t>
            </a:r>
            <a:r>
              <a:rPr lang="es-ES" dirty="0">
                <a:solidFill>
                  <a:srgbClr val="002060"/>
                </a:solidFill>
                <a:latin typeface="Söhne"/>
              </a:rPr>
              <a:t>Cantidad en dólares, euros, pesos, etc.</a:t>
            </a:r>
          </a:p>
          <a:p>
            <a:r>
              <a:rPr lang="es-ES" b="1" dirty="0">
                <a:solidFill>
                  <a:srgbClr val="002060"/>
                </a:solidFill>
                <a:latin typeface="Söhne"/>
              </a:rPr>
              <a:t>Años de Educación: </a:t>
            </a:r>
            <a:r>
              <a:rPr lang="es-ES" dirty="0">
                <a:solidFill>
                  <a:srgbClr val="002060"/>
                </a:solidFill>
                <a:latin typeface="Söhne"/>
              </a:rPr>
              <a:t>Número de años completados en el sistema educativo.</a:t>
            </a:r>
          </a:p>
          <a:p>
            <a:r>
              <a:rPr lang="es-ES" b="1" dirty="0">
                <a:solidFill>
                  <a:srgbClr val="002060"/>
                </a:solidFill>
                <a:latin typeface="Söhne"/>
              </a:rPr>
              <a:t>Índice de Desarrollo Humano (IDH): </a:t>
            </a:r>
            <a:r>
              <a:rPr lang="es-ES" dirty="0">
                <a:solidFill>
                  <a:srgbClr val="002060"/>
                </a:solidFill>
                <a:latin typeface="Söhne"/>
              </a:rPr>
              <a:t>Medida que varía entre 0 y 1, indicando el nivel de desarrollo humano de un país o región.</a:t>
            </a:r>
          </a:p>
          <a:p>
            <a:r>
              <a:rPr lang="es-ES" b="1" dirty="0">
                <a:solidFill>
                  <a:srgbClr val="002060"/>
                </a:solidFill>
                <a:latin typeface="Söhne"/>
              </a:rPr>
              <a:t>Edad: </a:t>
            </a:r>
            <a:r>
              <a:rPr lang="es-ES" dirty="0">
                <a:solidFill>
                  <a:srgbClr val="002060"/>
                </a:solidFill>
                <a:latin typeface="Söhne"/>
              </a:rPr>
              <a:t>Número de años que una persona ha vivido.</a:t>
            </a:r>
            <a:endParaRPr lang="es-PE" dirty="0">
              <a:solidFill>
                <a:srgbClr val="002060"/>
              </a:solidFill>
            </a:endParaRPr>
          </a:p>
        </p:txBody>
      </p:sp>
    </p:spTree>
    <p:extLst>
      <p:ext uri="{BB962C8B-B14F-4D97-AF65-F5344CB8AC3E}">
        <p14:creationId xmlns:p14="http://schemas.microsoft.com/office/powerpoint/2010/main" val="3357109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542410"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Pregunta</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125132"/>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125132"/>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237910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524037" y="2751429"/>
            <a:ext cx="4292986" cy="338554"/>
          </a:xfrm>
          <a:prstGeom prst="rect">
            <a:avLst/>
          </a:prstGeom>
          <a:noFill/>
        </p:spPr>
        <p:txBody>
          <a:bodyPr wrap="square">
            <a:spAutoFit/>
          </a:bodyPr>
          <a:lstStyle/>
          <a:p>
            <a:pPr algn="ctr"/>
            <a:r>
              <a:rPr lang="es-ES" sz="1600" b="1" dirty="0">
                <a:solidFill>
                  <a:srgbClr val="00B0F0"/>
                </a:solidFill>
                <a:latin typeface="Söhne"/>
              </a:rPr>
              <a:t>Qué tipo de objetos serán en el R??</a:t>
            </a:r>
            <a:endParaRPr lang="es-PE" sz="1600" dirty="0">
              <a:solidFill>
                <a:srgbClr val="00B0F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32328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2" name="CuadroTexto 1">
            <a:extLst>
              <a:ext uri="{FF2B5EF4-FFF2-40B4-BE49-F238E27FC236}">
                <a16:creationId xmlns:a16="http://schemas.microsoft.com/office/drawing/2014/main" id="{2B81C9B0-79AC-1F3D-D7D4-D5EFBCE5306B}"/>
              </a:ext>
            </a:extLst>
          </p:cNvPr>
          <p:cNvSpPr txBox="1"/>
          <p:nvPr/>
        </p:nvSpPr>
        <p:spPr>
          <a:xfrm>
            <a:off x="4229715" y="2722023"/>
            <a:ext cx="4292986" cy="338554"/>
          </a:xfrm>
          <a:prstGeom prst="rect">
            <a:avLst/>
          </a:prstGeom>
          <a:noFill/>
        </p:spPr>
        <p:txBody>
          <a:bodyPr wrap="square">
            <a:spAutoFit/>
          </a:bodyPr>
          <a:lstStyle/>
          <a:p>
            <a:pPr algn="ctr"/>
            <a:r>
              <a:rPr lang="es-ES" sz="1600" b="1" dirty="0">
                <a:solidFill>
                  <a:srgbClr val="00B0F0"/>
                </a:solidFill>
                <a:latin typeface="Söhne"/>
              </a:rPr>
              <a:t>Qué tipo de objetos serán en el R??</a:t>
            </a:r>
            <a:endParaRPr lang="es-PE" sz="1600" dirty="0">
              <a:solidFill>
                <a:srgbClr val="00B0F0"/>
              </a:solidFill>
            </a:endParaRPr>
          </a:p>
        </p:txBody>
      </p:sp>
      <p:sp>
        <p:nvSpPr>
          <p:cNvPr id="3" name="CuadroTexto 2">
            <a:extLst>
              <a:ext uri="{FF2B5EF4-FFF2-40B4-BE49-F238E27FC236}">
                <a16:creationId xmlns:a16="http://schemas.microsoft.com/office/drawing/2014/main" id="{88ACDCCF-FFED-CB91-CA44-CF13D3B86EE8}"/>
              </a:ext>
            </a:extLst>
          </p:cNvPr>
          <p:cNvSpPr txBox="1"/>
          <p:nvPr/>
        </p:nvSpPr>
        <p:spPr>
          <a:xfrm>
            <a:off x="1629219" y="3312988"/>
            <a:ext cx="2319866" cy="707886"/>
          </a:xfrm>
          <a:prstGeom prst="rect">
            <a:avLst/>
          </a:prstGeom>
          <a:noFill/>
        </p:spPr>
        <p:txBody>
          <a:bodyPr wrap="none" rtlCol="0">
            <a:spAutoFit/>
          </a:bodyPr>
          <a:lstStyle/>
          <a:p>
            <a:r>
              <a:rPr lang="es-PE" sz="4000" b="1" dirty="0">
                <a:solidFill>
                  <a:srgbClr val="FF0000"/>
                </a:solidFill>
              </a:rPr>
              <a:t>FACTOR</a:t>
            </a:r>
          </a:p>
        </p:txBody>
      </p:sp>
      <p:sp>
        <p:nvSpPr>
          <p:cNvPr id="5" name="CuadroTexto 4">
            <a:extLst>
              <a:ext uri="{FF2B5EF4-FFF2-40B4-BE49-F238E27FC236}">
                <a16:creationId xmlns:a16="http://schemas.microsoft.com/office/drawing/2014/main" id="{8769B7CE-2DF3-6B3F-E925-E38FE71B6A46}"/>
              </a:ext>
            </a:extLst>
          </p:cNvPr>
          <p:cNvSpPr txBox="1"/>
          <p:nvPr/>
        </p:nvSpPr>
        <p:spPr>
          <a:xfrm>
            <a:off x="5352359" y="3310482"/>
            <a:ext cx="2577950" cy="707886"/>
          </a:xfrm>
          <a:prstGeom prst="rect">
            <a:avLst/>
          </a:prstGeom>
          <a:noFill/>
        </p:spPr>
        <p:txBody>
          <a:bodyPr wrap="none" rtlCol="0">
            <a:spAutoFit/>
          </a:bodyPr>
          <a:lstStyle/>
          <a:p>
            <a:r>
              <a:rPr lang="es-PE" sz="4000" b="1" dirty="0">
                <a:solidFill>
                  <a:srgbClr val="FF0000"/>
                </a:solidFill>
              </a:rPr>
              <a:t>NUMERIC</a:t>
            </a:r>
          </a:p>
        </p:txBody>
      </p:sp>
    </p:spTree>
    <p:extLst>
      <p:ext uri="{BB962C8B-B14F-4D97-AF65-F5344CB8AC3E}">
        <p14:creationId xmlns:p14="http://schemas.microsoft.com/office/powerpoint/2010/main" val="27201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54428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data frames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940092" cy="364715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Los data frames son estructuras de datos de dos dimensiones (rectangulares) que pueden contener datos de diferentes tipos, por lo tanto, son heterogéneas. Compuesto por vectores.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Estructura más usada para ciencia de datos.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Mientras que en una matriz todas las celdas deben contener datos del mismo tipo, los renglones de un data frame admiten datos de distintos tipos, pero sus columnas conservan la restricción de contener datos de un sólo tipo.</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En términos generales, los renglones en un data frame representan casos, individuos u observaciones, mientras que las columnas representan atributos, rasgos o variables</a:t>
            </a:r>
            <a:endParaRPr lang="es-PE" sz="1800" dirty="0">
              <a:solidFill>
                <a:srgbClr val="002060"/>
              </a:solidFill>
              <a:latin typeface="Calibri" panose="020F0502020204030204" pitchFamily="34" charset="0"/>
              <a:cs typeface="Calibri" panose="020F0502020204030204" pitchFamily="34" charset="0"/>
            </a:endParaRPr>
          </a:p>
        </p:txBody>
      </p:sp>
      <p:pic>
        <p:nvPicPr>
          <p:cNvPr id="2" name="Picture 2" descr="3 Datos: tipos y estructuras | Exploración, manipulación y visualización de  datos con tidyverse">
            <a:extLst>
              <a:ext uri="{FF2B5EF4-FFF2-40B4-BE49-F238E27FC236}">
                <a16:creationId xmlns:a16="http://schemas.microsoft.com/office/drawing/2014/main" id="{38AB80F7-B4CD-69FC-6114-515119C73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90" t="28355" r="5165" b="38430"/>
          <a:stretch/>
        </p:blipFill>
        <p:spPr bwMode="auto">
          <a:xfrm>
            <a:off x="6453701" y="1425787"/>
            <a:ext cx="2358284"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67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417376"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El reto</a:t>
            </a:r>
          </a:p>
        </p:txBody>
      </p:sp>
      <p:pic>
        <p:nvPicPr>
          <p:cNvPr id="6148" name="Picture 4" descr="Sano, sano, requetesano: Dos caminos paralelos">
            <a:extLst>
              <a:ext uri="{FF2B5EF4-FFF2-40B4-BE49-F238E27FC236}">
                <a16:creationId xmlns:a16="http://schemas.microsoft.com/office/drawing/2014/main" id="{B5C2F29F-0B06-8CCC-812C-DF712DA23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347" y="972143"/>
            <a:ext cx="6455305" cy="338847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FE69D1D-E0BF-5F23-36F6-0D4CC1A7468D}"/>
              </a:ext>
            </a:extLst>
          </p:cNvPr>
          <p:cNvSpPr txBox="1"/>
          <p:nvPr/>
        </p:nvSpPr>
        <p:spPr>
          <a:xfrm rot="18386708">
            <a:off x="1637171" y="2885946"/>
            <a:ext cx="3690434" cy="584775"/>
          </a:xfrm>
          <a:prstGeom prst="rect">
            <a:avLst/>
          </a:prstGeom>
          <a:noFill/>
        </p:spPr>
        <p:txBody>
          <a:bodyPr wrap="none" rtlCol="0">
            <a:spAutoFit/>
          </a:bodyPr>
          <a:lstStyle/>
          <a:p>
            <a:r>
              <a:rPr lang="es-PE" sz="3200" b="1" dirty="0"/>
              <a:t>Teoría Estadística</a:t>
            </a:r>
          </a:p>
        </p:txBody>
      </p:sp>
      <p:sp>
        <p:nvSpPr>
          <p:cNvPr id="3" name="CuadroTexto 2">
            <a:extLst>
              <a:ext uri="{FF2B5EF4-FFF2-40B4-BE49-F238E27FC236}">
                <a16:creationId xmlns:a16="http://schemas.microsoft.com/office/drawing/2014/main" id="{C8A02B8E-74A6-36CE-C13A-9431513C0A5F}"/>
              </a:ext>
            </a:extLst>
          </p:cNvPr>
          <p:cNvSpPr txBox="1"/>
          <p:nvPr/>
        </p:nvSpPr>
        <p:spPr>
          <a:xfrm rot="3031849">
            <a:off x="4077340" y="3016382"/>
            <a:ext cx="2941831" cy="584775"/>
          </a:xfrm>
          <a:prstGeom prst="rect">
            <a:avLst/>
          </a:prstGeom>
          <a:noFill/>
        </p:spPr>
        <p:txBody>
          <a:bodyPr wrap="none" rtlCol="0">
            <a:spAutoFit/>
          </a:bodyPr>
          <a:lstStyle/>
          <a:p>
            <a:r>
              <a:rPr lang="es-PE" sz="3200" b="1" dirty="0"/>
              <a:t>Programación</a:t>
            </a:r>
          </a:p>
        </p:txBody>
      </p:sp>
    </p:spTree>
    <p:extLst>
      <p:ext uri="{BB962C8B-B14F-4D97-AF65-F5344CB8AC3E}">
        <p14:creationId xmlns:p14="http://schemas.microsoft.com/office/powerpoint/2010/main" val="3963705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8198242" cy="292096"/>
          </a:xfrm>
          <a:prstGeom prst="rect">
            <a:avLst/>
          </a:prstGeom>
        </p:spPr>
        <p:txBody>
          <a:bodyPr spcFirstLastPara="1" wrap="square" lIns="91425" tIns="91425" rIns="91425" bIns="91425" anchor="ctr" anchorCtr="0">
            <a:noAutofit/>
          </a:bodyPr>
          <a:lstStyle/>
          <a:p>
            <a:pPr marL="0" indent="0">
              <a:buNone/>
            </a:pPr>
            <a:r>
              <a:rPr lang="es-PE" sz="1600" dirty="0">
                <a:solidFill>
                  <a:schemeClr val="accent2">
                    <a:lumMod val="60000"/>
                    <a:lumOff val="40000"/>
                  </a:schemeClr>
                </a:solidFill>
              </a:rPr>
              <a:t>mi_df &lt;- data.frame(</a:t>
            </a:r>
            <a:r>
              <a:rPr lang="es-PE" sz="1600" dirty="0" err="1">
                <a:solidFill>
                  <a:schemeClr val="accent2">
                    <a:lumMod val="60000"/>
                    <a:lumOff val="40000"/>
                  </a:schemeClr>
                </a:solidFill>
              </a:rPr>
              <a:t>Vector_numerico</a:t>
            </a:r>
            <a:r>
              <a:rPr lang="es-PE" sz="1600" dirty="0">
                <a:solidFill>
                  <a:schemeClr val="accent2">
                    <a:lumMod val="60000"/>
                    <a:lumOff val="40000"/>
                  </a:schemeClr>
                </a:solidFill>
              </a:rPr>
              <a:t>,</a:t>
            </a: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a:t>
            </a:r>
            <a:r>
              <a:rPr lang="es-PE" dirty="0" err="1">
                <a:solidFill>
                  <a:schemeClr val="accent3"/>
                </a:solidFill>
              </a:rPr>
              <a:t>dataframe</a:t>
            </a:r>
            <a:r>
              <a:rPr lang="es-PE" dirty="0">
                <a:solidFill>
                  <a:schemeClr val="accent3"/>
                </a:solidFill>
              </a:rPr>
              <a:t>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06155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mi_df</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3484162" y="99271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None/>
            </a:pPr>
            <a:r>
              <a:rPr lang="es-PE" sz="1600" dirty="0" err="1">
                <a:solidFill>
                  <a:schemeClr val="accent2">
                    <a:lumMod val="60000"/>
                    <a:lumOff val="40000"/>
                  </a:schemeClr>
                </a:solidFill>
              </a:rPr>
              <a:t>Vector_character</a:t>
            </a:r>
            <a:r>
              <a:rPr lang="es-PE" sz="1600" dirty="0">
                <a:solidFill>
                  <a:schemeClr val="accent2">
                    <a:lumMod val="60000"/>
                    <a:lumOff val="40000"/>
                  </a:schemeClr>
                </a:solidFill>
              </a:rPr>
              <a:t>,</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5940862" y="694248"/>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5940862" y="202338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F2887D85-6C05-72FF-C1DF-7E20F7614E98}"/>
              </a:ext>
            </a:extLst>
          </p:cNvPr>
          <p:cNvSpPr txBox="1">
            <a:spLocks/>
          </p:cNvSpPr>
          <p:nvPr/>
        </p:nvSpPr>
        <p:spPr>
          <a:xfrm>
            <a:off x="3484162" y="132752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None/>
            </a:pPr>
            <a:r>
              <a:rPr lang="es-PE" sz="1600" dirty="0" err="1">
                <a:solidFill>
                  <a:srgbClr val="CBE67A"/>
                </a:solidFill>
              </a:rPr>
              <a:t>Vector_logical</a:t>
            </a:r>
            <a:r>
              <a:rPr lang="es-PE" sz="1600" dirty="0">
                <a:solidFill>
                  <a:srgbClr val="CBE67A"/>
                </a:solidFill>
              </a:rPr>
              <a:t>)</a:t>
            </a:r>
          </a:p>
        </p:txBody>
      </p:sp>
    </p:spTree>
    <p:extLst>
      <p:ext uri="{BB962C8B-B14F-4D97-AF65-F5344CB8AC3E}">
        <p14:creationId xmlns:p14="http://schemas.microsoft.com/office/powerpoint/2010/main" val="94927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79728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Índices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281615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Usar índices para obtener subconjuntos es el procedimiento más universal en R, pues funciona para todas las estructuras de datos.</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índice en R representa una posición.</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Cuando usamos índices le pedimos a R que extraiga de una estructura los datos que se encuentran en una o varias posiciones específicas dentro de ella</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Podemos usar los [] o el símbolo $ (con este último el elemento extraído siempre será una columna)</a:t>
            </a:r>
            <a:endParaRPr lang="es-PE" sz="1800" dirty="0">
              <a:solidFill>
                <a:srgbClr val="002060"/>
              </a:solidFill>
              <a:latin typeface="Calibri" panose="020F0502020204030204" pitchFamily="34" charset="0"/>
              <a:cs typeface="Calibri" panose="020F0502020204030204" pitchFamily="34" charset="0"/>
            </a:endParaRPr>
          </a:p>
        </p:txBody>
      </p:sp>
      <p:pic>
        <p:nvPicPr>
          <p:cNvPr id="2" name="Picture 2" descr="3 Datos: tipos y estructuras | Exploración, manipulación y visualización de  datos con tidyverse">
            <a:extLst>
              <a:ext uri="{FF2B5EF4-FFF2-40B4-BE49-F238E27FC236}">
                <a16:creationId xmlns:a16="http://schemas.microsoft.com/office/drawing/2014/main" id="{38AB80F7-B4CD-69FC-6114-515119C73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90" t="28355" r="5165" b="38430"/>
          <a:stretch/>
        </p:blipFill>
        <p:spPr bwMode="auto">
          <a:xfrm>
            <a:off x="6007365" y="1308753"/>
            <a:ext cx="2358284"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CD3A0E9D-6D3A-F38A-A322-B7FD3EE686E4}"/>
              </a:ext>
            </a:extLst>
          </p:cNvPr>
          <p:cNvSpPr/>
          <p:nvPr/>
        </p:nvSpPr>
        <p:spPr>
          <a:xfrm>
            <a:off x="6647979" y="2365169"/>
            <a:ext cx="853440" cy="486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CuadroTexto 5">
            <a:extLst>
              <a:ext uri="{FF2B5EF4-FFF2-40B4-BE49-F238E27FC236}">
                <a16:creationId xmlns:a16="http://schemas.microsoft.com/office/drawing/2014/main" id="{B0946C63-8795-53CD-AB85-A1E507DFEFA2}"/>
              </a:ext>
            </a:extLst>
          </p:cNvPr>
          <p:cNvSpPr txBox="1"/>
          <p:nvPr/>
        </p:nvSpPr>
        <p:spPr>
          <a:xfrm>
            <a:off x="5826760" y="3397760"/>
            <a:ext cx="2611119" cy="954107"/>
          </a:xfrm>
          <a:prstGeom prst="rect">
            <a:avLst/>
          </a:prstGeom>
          <a:noFill/>
        </p:spPr>
        <p:txBody>
          <a:bodyPr wrap="square">
            <a:spAutoFit/>
          </a:bodyPr>
          <a:lstStyle/>
          <a:p>
            <a:r>
              <a:rPr lang="es-ES" sz="2800" dirty="0">
                <a:solidFill>
                  <a:srgbClr val="002060"/>
                </a:solidFill>
                <a:latin typeface="Calibri" panose="020F0502020204030204" pitchFamily="34" charset="0"/>
                <a:cs typeface="Calibri" panose="020F0502020204030204" pitchFamily="34" charset="0"/>
              </a:rPr>
              <a:t>Ubicación: dataframe[3,2]</a:t>
            </a:r>
            <a:endParaRPr lang="es-PE" sz="2800" dirty="0"/>
          </a:p>
        </p:txBody>
      </p:sp>
    </p:spTree>
    <p:extLst>
      <p:ext uri="{BB962C8B-B14F-4D97-AF65-F5344CB8AC3E}">
        <p14:creationId xmlns:p14="http://schemas.microsoft.com/office/powerpoint/2010/main" val="4212999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a:t>
            </a:r>
            <a:r>
              <a:rPr lang="es-PE" dirty="0" err="1">
                <a:solidFill>
                  <a:schemeClr val="accent3"/>
                </a:solidFill>
              </a:rPr>
              <a:t>dataframe</a:t>
            </a:r>
            <a:r>
              <a:rPr lang="es-PE" dirty="0">
                <a:solidFill>
                  <a:schemeClr val="accent3"/>
                </a:solidFill>
              </a:rPr>
              <a:t>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69424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mi_df[3,2]</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2784487" y="656078"/>
            <a:ext cx="5682179" cy="54957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Muestrame el elemento que está en la ubicación: FILA 3, COLUMNA 2</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134298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22876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paquetes en el R</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364715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En R, los paquetes son colecciones de funciones, conjuntos de datos y documentación relacionada que amplían las capacidades del lenguaje base.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Son herramientas creadas por la comunidad para resolver tareas específicas o simplificar ciertos procesos, permitiendo a los usuarios beneficiarse de soluciones previamente desarrolladas y compartidas.</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Para instalar un paquete debemos colocar install.packages(“nombredelpaquete”).</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Para abrir un paquete y utilizar sus funciones debemos colocar library(nombredelpaquete).</a:t>
            </a:r>
            <a:endParaRPr lang="es-PE" sz="1800" dirty="0">
              <a:solidFill>
                <a:srgbClr val="002060"/>
              </a:solidFill>
              <a:latin typeface="Calibri" panose="020F0502020204030204" pitchFamily="34" charset="0"/>
              <a:cs typeface="Calibri" panose="020F0502020204030204" pitchFamily="34" charset="0"/>
            </a:endParaRPr>
          </a:p>
        </p:txBody>
      </p:sp>
      <p:pic>
        <p:nvPicPr>
          <p:cNvPr id="14338" name="Picture 2" descr="Taller de Introducción a R">
            <a:extLst>
              <a:ext uri="{FF2B5EF4-FFF2-40B4-BE49-F238E27FC236}">
                <a16:creationId xmlns:a16="http://schemas.microsoft.com/office/drawing/2014/main" id="{EAA8EEBE-CBB7-5E62-C6BE-F09D88DC0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417" y="744284"/>
            <a:ext cx="3231568" cy="312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0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050" name="Picture 2" descr="Navaja Suiza Swiss Champ Rojo VICTORINOX | falabella.com">
            <a:extLst>
              <a:ext uri="{FF2B5EF4-FFF2-40B4-BE49-F238E27FC236}">
                <a16:creationId xmlns:a16="http://schemas.microsoft.com/office/drawing/2014/main" id="{52984678-CE31-D606-469E-F854582B9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67" y="1605643"/>
            <a:ext cx="2879271" cy="28792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01208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Importación</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372409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Importar en R se refiere al proceso de cargar datos externos, provenientes de archivos como CSV, Excel, SPSS, entre otros, hacia el entorno de R para su análisis y manipulación. </a:t>
            </a:r>
          </a:p>
          <a:p>
            <a:pPr>
              <a:spcAft>
                <a:spcPts val="600"/>
              </a:spcAft>
            </a:pPr>
            <a:endParaRPr lang="es-ES" sz="1800" dirty="0">
              <a:solidFill>
                <a:srgbClr val="002060"/>
              </a:solidFill>
              <a:latin typeface="Calibri" panose="020F0502020204030204" pitchFamily="34" charset="0"/>
              <a:cs typeface="Calibri" panose="020F0502020204030204" pitchFamily="34" charset="0"/>
            </a:endParaRP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Al importar, se convierten estos datos en estructuras reconocibles por R, como data frames o tibbles, permitiendo a los usuarios trabajar con ellos utilizando las funciones y herramientas del lenguaje.</a:t>
            </a:r>
          </a:p>
          <a:p>
            <a:pPr marL="285750" indent="-285750">
              <a:spcAft>
                <a:spcPts val="600"/>
              </a:spcAft>
              <a:buFont typeface="Wingdings" panose="05000000000000000000" pitchFamily="2" charset="2"/>
              <a:buChar char="q"/>
            </a:pPr>
            <a:endParaRPr lang="es-ES" sz="1800" dirty="0">
              <a:solidFill>
                <a:srgbClr val="002060"/>
              </a:solidFill>
              <a:latin typeface="Calibri" panose="020F0502020204030204" pitchFamily="34" charset="0"/>
              <a:cs typeface="Calibri" panose="020F0502020204030204" pitchFamily="34" charset="0"/>
            </a:endParaRP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Una de las librerías más usadas en `rio`</a:t>
            </a:r>
            <a:endParaRPr lang="es-PE" sz="1800" dirty="0">
              <a:solidFill>
                <a:srgbClr val="002060"/>
              </a:solidFill>
              <a:latin typeface="Calibri" panose="020F0502020204030204" pitchFamily="34" charset="0"/>
              <a:cs typeface="Calibri" panose="020F0502020204030204" pitchFamily="34" charset="0"/>
            </a:endParaRPr>
          </a:p>
        </p:txBody>
      </p:sp>
      <p:pic>
        <p:nvPicPr>
          <p:cNvPr id="19458" name="Picture 2" descr="README">
            <a:extLst>
              <a:ext uri="{FF2B5EF4-FFF2-40B4-BE49-F238E27FC236}">
                <a16:creationId xmlns:a16="http://schemas.microsoft.com/office/drawing/2014/main" id="{53ED42B2-76F6-EF90-EB5F-A9989B593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7803" y="482674"/>
            <a:ext cx="1201298" cy="137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1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a:t>
            </a:r>
            <a:r>
              <a:rPr lang="es-PE" dirty="0" err="1">
                <a:solidFill>
                  <a:schemeClr val="accent3"/>
                </a:solidFill>
              </a:rPr>
              <a:t>dataframe</a:t>
            </a:r>
            <a:r>
              <a:rPr lang="es-PE" dirty="0">
                <a:solidFill>
                  <a:schemeClr val="accent3"/>
                </a:solidFill>
              </a:rPr>
              <a:t>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99227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library</a:t>
            </a:r>
            <a:r>
              <a:rPr lang="es-PE" sz="1600" dirty="0">
                <a:solidFill>
                  <a:schemeClr val="accent2">
                    <a:lumMod val="60000"/>
                    <a:lumOff val="40000"/>
                  </a:schemeClr>
                </a:solidFill>
              </a:rPr>
              <a:t>(rio)</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4409440" y="992275"/>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Abrimos el paquetev</a:t>
            </a:r>
            <a:endParaRPr dirty="0">
              <a:solidFill>
                <a:schemeClr val="accent6"/>
              </a:solidFill>
              <a:latin typeface="Fira Code"/>
              <a:ea typeface="Fira Code"/>
              <a:cs typeface="Fira Code"/>
              <a:sym typeface="Fira Code"/>
            </a:endParaRPr>
          </a:p>
        </p:txBody>
      </p:sp>
      <p:sp>
        <p:nvSpPr>
          <p:cNvPr id="2" name="Google Shape;472;p28">
            <a:extLst>
              <a:ext uri="{FF2B5EF4-FFF2-40B4-BE49-F238E27FC236}">
                <a16:creationId xmlns:a16="http://schemas.microsoft.com/office/drawing/2014/main" id="{AE99DE39-7579-FC2D-AFE6-81C49EC26515}"/>
              </a:ext>
            </a:extLst>
          </p:cNvPr>
          <p:cNvSpPr txBox="1">
            <a:spLocks/>
          </p:cNvSpPr>
          <p:nvPr/>
        </p:nvSpPr>
        <p:spPr>
          <a:xfrm>
            <a:off x="1081225" y="70735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install.packages</a:t>
            </a:r>
            <a:r>
              <a:rPr lang="es-PE" sz="1600" dirty="0">
                <a:solidFill>
                  <a:schemeClr val="accent2">
                    <a:lumMod val="60000"/>
                    <a:lumOff val="40000"/>
                  </a:schemeClr>
                </a:solidFill>
              </a:rPr>
              <a:t>(“rio”)</a:t>
            </a:r>
          </a:p>
        </p:txBody>
      </p:sp>
      <p:sp>
        <p:nvSpPr>
          <p:cNvPr id="4" name="Google Shape;838;p41">
            <a:extLst>
              <a:ext uri="{FF2B5EF4-FFF2-40B4-BE49-F238E27FC236}">
                <a16:creationId xmlns:a16="http://schemas.microsoft.com/office/drawing/2014/main" id="{BD55F612-1421-472C-6F63-C2B3906177B4}"/>
              </a:ext>
            </a:extLst>
          </p:cNvPr>
          <p:cNvSpPr txBox="1"/>
          <p:nvPr/>
        </p:nvSpPr>
        <p:spPr>
          <a:xfrm>
            <a:off x="4409440" y="748801"/>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Instalamos el paquete</a:t>
            </a:r>
            <a:endParaRPr dirty="0">
              <a:solidFill>
                <a:schemeClr val="accent6"/>
              </a:solidFill>
              <a:latin typeface="Fira Code"/>
              <a:ea typeface="Fira Code"/>
              <a:cs typeface="Fira Code"/>
              <a:sym typeface="Fira Code"/>
            </a:endParaRPr>
          </a:p>
        </p:txBody>
      </p:sp>
      <p:sp>
        <p:nvSpPr>
          <p:cNvPr id="5" name="Google Shape;838;p41">
            <a:extLst>
              <a:ext uri="{FF2B5EF4-FFF2-40B4-BE49-F238E27FC236}">
                <a16:creationId xmlns:a16="http://schemas.microsoft.com/office/drawing/2014/main" id="{83271C7A-AB40-1029-2484-4E5944938EEE}"/>
              </a:ext>
            </a:extLst>
          </p:cNvPr>
          <p:cNvSpPr txBox="1"/>
          <p:nvPr/>
        </p:nvSpPr>
        <p:spPr>
          <a:xfrm>
            <a:off x="5107626" y="1578764"/>
            <a:ext cx="3873814"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Abrimos el archivo con “import”</a:t>
            </a:r>
            <a:endParaRPr dirty="0">
              <a:solidFill>
                <a:schemeClr val="accent6"/>
              </a:solidFill>
              <a:latin typeface="Fira Code"/>
              <a:ea typeface="Fira Code"/>
              <a:cs typeface="Fira Code"/>
              <a:sym typeface="Fira Code"/>
            </a:endParaRPr>
          </a:p>
        </p:txBody>
      </p:sp>
      <p:sp>
        <p:nvSpPr>
          <p:cNvPr id="6" name="Google Shape;472;p28">
            <a:extLst>
              <a:ext uri="{FF2B5EF4-FFF2-40B4-BE49-F238E27FC236}">
                <a16:creationId xmlns:a16="http://schemas.microsoft.com/office/drawing/2014/main" id="{A49AD4BE-62B6-1D7A-2B47-1C4A2DF9A43B}"/>
              </a:ext>
            </a:extLst>
          </p:cNvPr>
          <p:cNvSpPr txBox="1">
            <a:spLocks/>
          </p:cNvSpPr>
          <p:nvPr/>
        </p:nvSpPr>
        <p:spPr>
          <a:xfrm>
            <a:off x="999946" y="151634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data&lt;-</a:t>
            </a:r>
            <a:r>
              <a:rPr lang="es-PE" sz="1600" dirty="0" err="1">
                <a:solidFill>
                  <a:schemeClr val="accent2">
                    <a:lumMod val="60000"/>
                    <a:lumOff val="40000"/>
                  </a:schemeClr>
                </a:solidFill>
              </a:rPr>
              <a:t>import</a:t>
            </a:r>
            <a:r>
              <a:rPr lang="es-PE" sz="1600" dirty="0">
                <a:solidFill>
                  <a:schemeClr val="accent2">
                    <a:lumMod val="60000"/>
                    <a:lumOff val="40000"/>
                  </a:schemeClr>
                </a:solidFill>
              </a:rPr>
              <a:t>(“</a:t>
            </a:r>
            <a:r>
              <a:rPr lang="es-PE" sz="1600" dirty="0" err="1">
                <a:solidFill>
                  <a:schemeClr val="accent2">
                    <a:lumMod val="60000"/>
                    <a:lumOff val="40000"/>
                  </a:schemeClr>
                </a:solidFill>
              </a:rPr>
              <a:t>nombredelarchivo</a:t>
            </a:r>
            <a:r>
              <a:rPr lang="es-PE" sz="1600" dirty="0">
                <a:solidFill>
                  <a:schemeClr val="accent2">
                    <a:lumMod val="60000"/>
                    <a:lumOff val="40000"/>
                  </a:schemeClr>
                </a:solidFill>
              </a:rPr>
              <a:t>”)</a:t>
            </a:r>
          </a:p>
        </p:txBody>
      </p:sp>
      <p:sp>
        <p:nvSpPr>
          <p:cNvPr id="8" name="Google Shape;472;p28">
            <a:extLst>
              <a:ext uri="{FF2B5EF4-FFF2-40B4-BE49-F238E27FC236}">
                <a16:creationId xmlns:a16="http://schemas.microsoft.com/office/drawing/2014/main" id="{3A166E13-3F36-D55A-4369-3DB91B153079}"/>
              </a:ext>
            </a:extLst>
          </p:cNvPr>
          <p:cNvSpPr txBox="1">
            <a:spLocks/>
          </p:cNvSpPr>
          <p:nvPr/>
        </p:nvSpPr>
        <p:spPr>
          <a:xfrm>
            <a:off x="999946" y="1998482"/>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head(data)</a:t>
            </a:r>
          </a:p>
        </p:txBody>
      </p:sp>
      <p:sp>
        <p:nvSpPr>
          <p:cNvPr id="9" name="Google Shape;838;p41">
            <a:extLst>
              <a:ext uri="{FF2B5EF4-FFF2-40B4-BE49-F238E27FC236}">
                <a16:creationId xmlns:a16="http://schemas.microsoft.com/office/drawing/2014/main" id="{F97AE394-11C7-D147-CFF8-58D6F6A8FE5B}"/>
              </a:ext>
            </a:extLst>
          </p:cNvPr>
          <p:cNvSpPr txBox="1"/>
          <p:nvPr/>
        </p:nvSpPr>
        <p:spPr>
          <a:xfrm>
            <a:off x="2456955" y="2086226"/>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Visualizamos los 10 primeros valores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4242178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838458"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Exploremos algunas funciones básicas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390876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summary()</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str()</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names()</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mean()</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median()</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sd()</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length()</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sum()</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min()</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max()</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head() y tail()</a:t>
            </a:r>
            <a:endParaRPr lang="es-PE" sz="1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1827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646878"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Lectura sugerida</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281167" y="1036095"/>
            <a:ext cx="4514353" cy="386259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"R </a:t>
            </a:r>
            <a:r>
              <a:rPr lang="es-ES" sz="1600" dirty="0" err="1">
                <a:solidFill>
                  <a:srgbClr val="002060"/>
                </a:solidFill>
                <a:latin typeface="Calibri" panose="020F0502020204030204" pitchFamily="34" charset="0"/>
                <a:cs typeface="Calibri" panose="020F0502020204030204" pitchFamily="34" charset="0"/>
              </a:rPr>
              <a:t>for</a:t>
            </a:r>
            <a:r>
              <a:rPr lang="es-ES" sz="1600" dirty="0">
                <a:solidFill>
                  <a:srgbClr val="002060"/>
                </a:solidFill>
                <a:latin typeface="Calibri" panose="020F0502020204030204" pitchFamily="34" charset="0"/>
                <a:cs typeface="Calibri" panose="020F0502020204030204" pitchFamily="34" charset="0"/>
              </a:rPr>
              <a:t> Data Science“ (2da Edición) es un libro escrito por Hadley </a:t>
            </a:r>
            <a:r>
              <a:rPr lang="es-ES" sz="1600" dirty="0" err="1">
                <a:solidFill>
                  <a:srgbClr val="002060"/>
                </a:solidFill>
                <a:latin typeface="Calibri" panose="020F0502020204030204" pitchFamily="34" charset="0"/>
                <a:cs typeface="Calibri" panose="020F0502020204030204" pitchFamily="34" charset="0"/>
              </a:rPr>
              <a:t>Wickham</a:t>
            </a:r>
            <a:r>
              <a:rPr lang="es-ES" sz="1600" dirty="0">
                <a:solidFill>
                  <a:srgbClr val="002060"/>
                </a:solidFill>
                <a:latin typeface="Calibri" panose="020F0502020204030204" pitchFamily="34" charset="0"/>
                <a:cs typeface="Calibri" panose="020F0502020204030204" pitchFamily="34" charset="0"/>
              </a:rPr>
              <a:t>, Mine </a:t>
            </a:r>
            <a:r>
              <a:rPr lang="es-ES" sz="1600" dirty="0" err="1">
                <a:solidFill>
                  <a:srgbClr val="002060"/>
                </a:solidFill>
                <a:latin typeface="Calibri" panose="020F0502020204030204" pitchFamily="34" charset="0"/>
                <a:cs typeface="Calibri" panose="020F0502020204030204" pitchFamily="34" charset="0"/>
              </a:rPr>
              <a:t>Cetinkaya-Runder</a:t>
            </a:r>
            <a:r>
              <a:rPr lang="es-ES" sz="1600" dirty="0">
                <a:solidFill>
                  <a:srgbClr val="002060"/>
                </a:solidFill>
                <a:latin typeface="Calibri" panose="020F0502020204030204" pitchFamily="34" charset="0"/>
                <a:cs typeface="Calibri" panose="020F0502020204030204" pitchFamily="34" charset="0"/>
              </a:rPr>
              <a:t> y Garrett </a:t>
            </a:r>
            <a:r>
              <a:rPr lang="es-ES" sz="1600" dirty="0" err="1">
                <a:solidFill>
                  <a:srgbClr val="002060"/>
                </a:solidFill>
                <a:latin typeface="Calibri" panose="020F0502020204030204" pitchFamily="34" charset="0"/>
                <a:cs typeface="Calibri" panose="020F0502020204030204" pitchFamily="34" charset="0"/>
              </a:rPr>
              <a:t>Grolemund</a:t>
            </a:r>
            <a:r>
              <a:rPr lang="es-ES" sz="1600" dirty="0">
                <a:solidFill>
                  <a:srgbClr val="002060"/>
                </a:solidFill>
                <a:latin typeface="Calibri" panose="020F0502020204030204" pitchFamily="34" charset="0"/>
                <a:cs typeface="Calibri" panose="020F0502020204030204" pitchFamily="34" charset="0"/>
              </a:rPr>
              <a:t> que sirve como guía para aprender a usar R con el objetivo de realizar ciencia de datos. El texto aborda todo el proceso de análisis, desde la importación y limpieza de datos hasta la visualización y modelado, utilizando principalmente el conjunto de paquetes conocido como tidyverse. </a:t>
            </a:r>
          </a:p>
          <a:p>
            <a:pPr marL="285750" indent="-285750">
              <a:spcAft>
                <a:spcPts val="600"/>
              </a:spcAft>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Este libro se destaca por su enfoque práctico, proporcionando múltiples ejemplos y ejercicios, y es ampliamente reconocido como una de las referencias esenciales para quienes desean aprender o profundizar en la ciencia de datos con R.</a:t>
            </a:r>
            <a:endParaRPr lang="es-PE" sz="1600" dirty="0">
              <a:solidFill>
                <a:srgbClr val="002060"/>
              </a:solidFill>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9E4249AE-2495-212D-61A2-CED69B2AA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55827">
            <a:off x="5123569" y="433031"/>
            <a:ext cx="2946598" cy="386517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4931EB4-C65C-6737-6CC8-FF280DA43D6F}"/>
              </a:ext>
            </a:extLst>
          </p:cNvPr>
          <p:cNvSpPr txBox="1"/>
          <p:nvPr/>
        </p:nvSpPr>
        <p:spPr>
          <a:xfrm>
            <a:off x="4716165" y="4351867"/>
            <a:ext cx="4572000" cy="523220"/>
          </a:xfrm>
          <a:prstGeom prst="rect">
            <a:avLst/>
          </a:prstGeom>
          <a:noFill/>
        </p:spPr>
        <p:txBody>
          <a:bodyPr wrap="square">
            <a:spAutoFit/>
          </a:bodyPr>
          <a:lstStyle/>
          <a:p>
            <a:r>
              <a:rPr lang="es-PE" dirty="0">
                <a:solidFill>
                  <a:srgbClr val="00B0F0"/>
                </a:solidFill>
                <a:hlinkClick r:id="rId5">
                  <a:extLst>
                    <a:ext uri="{A12FA001-AC4F-418D-AE19-62706E023703}">
                      <ahyp:hlinkClr xmlns:ahyp="http://schemas.microsoft.com/office/drawing/2018/hyperlinkcolor" val="tx"/>
                    </a:ext>
                  </a:extLst>
                </a:hlinkClick>
              </a:rPr>
              <a:t>https://r4ds.hadley.nz/</a:t>
            </a:r>
            <a:endParaRPr lang="es-PE" dirty="0">
              <a:solidFill>
                <a:srgbClr val="00B0F0"/>
              </a:solidFill>
            </a:endParaRPr>
          </a:p>
          <a:p>
            <a:endParaRPr lang="es-PE" dirty="0">
              <a:solidFill>
                <a:srgbClr val="00B0F0"/>
              </a:solidFill>
            </a:endParaRPr>
          </a:p>
        </p:txBody>
      </p:sp>
    </p:spTree>
    <p:extLst>
      <p:ext uri="{BB962C8B-B14F-4D97-AF65-F5344CB8AC3E}">
        <p14:creationId xmlns:p14="http://schemas.microsoft.com/office/powerpoint/2010/main" val="102035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6760184"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Estadística como herramienta de gobierno</a:t>
            </a:r>
          </a:p>
        </p:txBody>
      </p:sp>
      <p:sp>
        <p:nvSpPr>
          <p:cNvPr id="14" name="CuadroTexto 13">
            <a:extLst>
              <a:ext uri="{FF2B5EF4-FFF2-40B4-BE49-F238E27FC236}">
                <a16:creationId xmlns:a16="http://schemas.microsoft.com/office/drawing/2014/main" id="{163A2DB4-D8D2-58AA-0B37-49A94431A656}"/>
              </a:ext>
            </a:extLst>
          </p:cNvPr>
          <p:cNvSpPr txBox="1"/>
          <p:nvPr/>
        </p:nvSpPr>
        <p:spPr>
          <a:xfrm>
            <a:off x="332016" y="876904"/>
            <a:ext cx="6136518" cy="393954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s-ES" sz="1600" dirty="0">
                <a:solidFill>
                  <a:srgbClr val="002060"/>
                </a:solidFill>
                <a:latin typeface="Calibri" panose="020F0502020204030204" pitchFamily="34" charset="0"/>
                <a:cs typeface="Calibri" panose="020F0502020204030204" pitchFamily="34" charset="0"/>
              </a:rPr>
              <a:t>La estadística es una rama de las matemáticas que se dedica a la recolección, análisis, interpretación y presentación de datos.</a:t>
            </a:r>
          </a:p>
          <a:p>
            <a:pPr marL="457200" indent="-457200">
              <a:spcAft>
                <a:spcPts val="600"/>
              </a:spcAft>
              <a:buFont typeface="Arial" panose="020B0604020202020204" pitchFamily="34" charset="0"/>
              <a:buChar char="•"/>
            </a:pPr>
            <a:r>
              <a:rPr lang="es-ES" sz="1600" dirty="0">
                <a:solidFill>
                  <a:srgbClr val="002060"/>
                </a:solidFill>
                <a:latin typeface="Calibri" panose="020F0502020204030204" pitchFamily="34" charset="0"/>
                <a:cs typeface="Calibri" panose="020F0502020204030204" pitchFamily="34" charset="0"/>
              </a:rPr>
              <a:t>Aunque originada como una subdisciplina matemática, la estadística ha evolucionado para convertirse en una ciencia interdisciplinaria por sí misma, siendo fundamental en diversas áreas, desde las ciencias sociales hasta la biología, la economía y la física, entre otras.</a:t>
            </a:r>
          </a:p>
          <a:p>
            <a:pPr marL="457200" indent="-457200">
              <a:spcAft>
                <a:spcPts val="600"/>
              </a:spcAft>
              <a:buFont typeface="Arial" panose="020B0604020202020204" pitchFamily="34" charset="0"/>
              <a:buChar char="•"/>
            </a:pPr>
            <a:r>
              <a:rPr lang="es-ES" sz="1600" dirty="0">
                <a:solidFill>
                  <a:srgbClr val="002060"/>
                </a:solidFill>
                <a:latin typeface="Calibri" panose="020F0502020204030204" pitchFamily="34" charset="0"/>
                <a:cs typeface="Calibri" panose="020F0502020204030204" pitchFamily="34" charset="0"/>
              </a:rPr>
              <a:t>El término "</a:t>
            </a:r>
            <a:r>
              <a:rPr lang="es-ES" sz="1600" i="1" dirty="0">
                <a:solidFill>
                  <a:srgbClr val="002060"/>
                </a:solidFill>
                <a:latin typeface="Calibri" panose="020F0502020204030204" pitchFamily="34" charset="0"/>
                <a:cs typeface="Calibri" panose="020F0502020204030204" pitchFamily="34" charset="0"/>
              </a:rPr>
              <a:t>estadística</a:t>
            </a:r>
            <a:r>
              <a:rPr lang="es-ES" sz="1600" dirty="0">
                <a:solidFill>
                  <a:srgbClr val="002060"/>
                </a:solidFill>
                <a:latin typeface="Calibri" panose="020F0502020204030204" pitchFamily="34" charset="0"/>
                <a:cs typeface="Calibri" panose="020F0502020204030204" pitchFamily="34" charset="0"/>
              </a:rPr>
              <a:t>" proviene de la palabra italiana "</a:t>
            </a:r>
            <a:r>
              <a:rPr lang="es-ES" sz="1600" i="1" dirty="0">
                <a:solidFill>
                  <a:srgbClr val="002060"/>
                </a:solidFill>
                <a:latin typeface="Calibri" panose="020F0502020204030204" pitchFamily="34" charset="0"/>
                <a:cs typeface="Calibri" panose="020F0502020204030204" pitchFamily="34" charset="0"/>
              </a:rPr>
              <a:t>statista</a:t>
            </a:r>
            <a:r>
              <a:rPr lang="es-ES" sz="1600" dirty="0">
                <a:solidFill>
                  <a:srgbClr val="002060"/>
                </a:solidFill>
                <a:latin typeface="Calibri" panose="020F0502020204030204" pitchFamily="34" charset="0"/>
                <a:cs typeface="Calibri" panose="020F0502020204030204" pitchFamily="34" charset="0"/>
              </a:rPr>
              <a:t>", que se refiere a un estadista o alguien involucrado en asuntos de estado. La estadística, en sus orígenes, estaba relacionada con la recopilación de datos para el gobierno y la descripción de estados o comunidades (a mediados del XVIII, Gottfried Achenwall, un jurista y economista alemán, adopta y populariza el término "statistik" en Alemania. En este contexto, se refiere a análisis comparativos de diferentes países). </a:t>
            </a:r>
            <a:endParaRPr lang="es-PE" sz="1600" dirty="0">
              <a:solidFill>
                <a:srgbClr val="002060"/>
              </a:solidFill>
              <a:latin typeface="Calibri" panose="020F0502020204030204" pitchFamily="34" charset="0"/>
              <a:cs typeface="Calibri" panose="020F0502020204030204" pitchFamily="34" charset="0"/>
            </a:endParaRPr>
          </a:p>
        </p:txBody>
      </p:sp>
      <p:pic>
        <p:nvPicPr>
          <p:cNvPr id="4098" name="Picture 2" descr="GovSlack | Slack">
            <a:extLst>
              <a:ext uri="{FF2B5EF4-FFF2-40B4-BE49-F238E27FC236}">
                <a16:creationId xmlns:a16="http://schemas.microsoft.com/office/drawing/2014/main" id="{0809CCBE-438D-27CE-813D-3A7A5740B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982" y="1306588"/>
            <a:ext cx="2497667" cy="249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95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914854"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¿Varias “estadísticas”?</a:t>
            </a:r>
          </a:p>
        </p:txBody>
      </p:sp>
      <p:sp>
        <p:nvSpPr>
          <p:cNvPr id="14" name="CuadroTexto 13">
            <a:extLst>
              <a:ext uri="{FF2B5EF4-FFF2-40B4-BE49-F238E27FC236}">
                <a16:creationId xmlns:a16="http://schemas.microsoft.com/office/drawing/2014/main" id="{163A2DB4-D8D2-58AA-0B37-49A94431A656}"/>
              </a:ext>
            </a:extLst>
          </p:cNvPr>
          <p:cNvSpPr txBox="1"/>
          <p:nvPr/>
        </p:nvSpPr>
        <p:spPr>
          <a:xfrm>
            <a:off x="332015" y="2572958"/>
            <a:ext cx="3071585" cy="2246769"/>
          </a:xfrm>
          <a:prstGeom prst="rect">
            <a:avLst/>
          </a:prstGeom>
          <a:noFill/>
        </p:spPr>
        <p:txBody>
          <a:bodyPr wrap="square" rtlCol="0">
            <a:spAutoFit/>
          </a:bodyPr>
          <a:lstStyle/>
          <a:p>
            <a:r>
              <a:rPr lang="es-PE" sz="2000" b="1" dirty="0">
                <a:solidFill>
                  <a:srgbClr val="002060"/>
                </a:solidFill>
                <a:latin typeface="Calibri" panose="020F0502020204030204" pitchFamily="34" charset="0"/>
                <a:cs typeface="Calibri" panose="020F0502020204030204" pitchFamily="34" charset="0"/>
              </a:rPr>
              <a:t>Estadística descriptiva</a:t>
            </a:r>
          </a:p>
          <a:p>
            <a:r>
              <a:rPr lang="es-ES" sz="2000" dirty="0">
                <a:solidFill>
                  <a:srgbClr val="002060"/>
                </a:solidFill>
                <a:latin typeface="Calibri" panose="020F0502020204030204" pitchFamily="34" charset="0"/>
                <a:cs typeface="Calibri" panose="020F0502020204030204" pitchFamily="34" charset="0"/>
              </a:rPr>
              <a:t>Análisis, organización y</a:t>
            </a:r>
          </a:p>
          <a:p>
            <a:r>
              <a:rPr lang="es-ES" sz="2000" dirty="0">
                <a:solidFill>
                  <a:srgbClr val="002060"/>
                </a:solidFill>
                <a:latin typeface="Calibri" panose="020F0502020204030204" pitchFamily="34" charset="0"/>
                <a:cs typeface="Calibri" panose="020F0502020204030204" pitchFamily="34" charset="0"/>
              </a:rPr>
              <a:t>presentación de datos.</a:t>
            </a:r>
          </a:p>
          <a:p>
            <a:endParaRPr lang="es-ES" sz="2000" dirty="0">
              <a:solidFill>
                <a:srgbClr val="002060"/>
              </a:solidFill>
              <a:latin typeface="Calibri" panose="020F0502020204030204" pitchFamily="34" charset="0"/>
              <a:cs typeface="Calibri" panose="020F0502020204030204" pitchFamily="34" charset="0"/>
            </a:endParaRPr>
          </a:p>
          <a:p>
            <a:r>
              <a:rPr lang="es-ES" sz="2000" dirty="0">
                <a:solidFill>
                  <a:srgbClr val="002060"/>
                </a:solidFill>
                <a:latin typeface="Calibri" panose="020F0502020204030204" pitchFamily="34" charset="0"/>
                <a:cs typeface="Calibri" panose="020F0502020204030204" pitchFamily="34" charset="0"/>
              </a:rPr>
              <a:t>Nos interesa descubrir patrones con los datos que YA TENEMOS. </a:t>
            </a:r>
            <a:endParaRPr lang="es-PE" sz="2000" dirty="0">
              <a:solidFill>
                <a:srgbClr val="002060"/>
              </a:solidFill>
              <a:latin typeface="Calibri" panose="020F0502020204030204" pitchFamily="34" charset="0"/>
              <a:cs typeface="Calibri" panose="020F0502020204030204" pitchFamily="34" charset="0"/>
            </a:endParaRPr>
          </a:p>
        </p:txBody>
      </p:sp>
      <p:sp>
        <p:nvSpPr>
          <p:cNvPr id="2" name="CuadroTexto 1">
            <a:extLst>
              <a:ext uri="{FF2B5EF4-FFF2-40B4-BE49-F238E27FC236}">
                <a16:creationId xmlns:a16="http://schemas.microsoft.com/office/drawing/2014/main" id="{C76E65BA-F2E3-EB1B-78C4-5AB753C2B095}"/>
              </a:ext>
            </a:extLst>
          </p:cNvPr>
          <p:cNvSpPr txBox="1"/>
          <p:nvPr/>
        </p:nvSpPr>
        <p:spPr>
          <a:xfrm>
            <a:off x="3548580" y="2571750"/>
            <a:ext cx="3071585" cy="1938992"/>
          </a:xfrm>
          <a:prstGeom prst="rect">
            <a:avLst/>
          </a:prstGeom>
          <a:noFill/>
        </p:spPr>
        <p:txBody>
          <a:bodyPr wrap="square" rtlCol="0">
            <a:spAutoFit/>
          </a:bodyPr>
          <a:lstStyle/>
          <a:p>
            <a:r>
              <a:rPr lang="es-PE" sz="2000" b="1" dirty="0">
                <a:solidFill>
                  <a:srgbClr val="002060"/>
                </a:solidFill>
                <a:latin typeface="Calibri" panose="020F0502020204030204" pitchFamily="34" charset="0"/>
                <a:cs typeface="Calibri" panose="020F0502020204030204" pitchFamily="34" charset="0"/>
              </a:rPr>
              <a:t>Estadística Inferencial</a:t>
            </a:r>
          </a:p>
          <a:p>
            <a:r>
              <a:rPr lang="es-ES" sz="2000" dirty="0">
                <a:solidFill>
                  <a:srgbClr val="002060"/>
                </a:solidFill>
                <a:latin typeface="Calibri" panose="020F0502020204030204" pitchFamily="34" charset="0"/>
                <a:cs typeface="Calibri" panose="020F0502020204030204" pitchFamily="34" charset="0"/>
              </a:rPr>
              <a:t>Se ocupa de la inferencia y la predicción a partir de datos. </a:t>
            </a:r>
          </a:p>
          <a:p>
            <a:r>
              <a:rPr lang="es-ES" sz="2000" dirty="0">
                <a:solidFill>
                  <a:srgbClr val="002060"/>
                </a:solidFill>
                <a:latin typeface="Calibri" panose="020F0502020204030204" pitchFamily="34" charset="0"/>
                <a:cs typeface="Calibri" panose="020F0502020204030204" pitchFamily="34" charset="0"/>
              </a:rPr>
              <a:t>Estudio de una población a través de una muestra. </a:t>
            </a:r>
            <a:endParaRPr lang="es-PE" sz="2000" dirty="0">
              <a:solidFill>
                <a:srgbClr val="002060"/>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C1813414-37A3-850F-BDD2-6093B918AC9D}"/>
              </a:ext>
            </a:extLst>
          </p:cNvPr>
          <p:cNvSpPr txBox="1"/>
          <p:nvPr/>
        </p:nvSpPr>
        <p:spPr>
          <a:xfrm>
            <a:off x="6730126" y="2571750"/>
            <a:ext cx="2252902" cy="1938992"/>
          </a:xfrm>
          <a:prstGeom prst="rect">
            <a:avLst/>
          </a:prstGeom>
          <a:noFill/>
        </p:spPr>
        <p:txBody>
          <a:bodyPr wrap="square" rtlCol="0">
            <a:spAutoFit/>
          </a:bodyPr>
          <a:lstStyle/>
          <a:p>
            <a:r>
              <a:rPr lang="es-PE" sz="2000" b="1" dirty="0">
                <a:solidFill>
                  <a:schemeClr val="accent4">
                    <a:lumMod val="40000"/>
                    <a:lumOff val="60000"/>
                  </a:schemeClr>
                </a:solidFill>
                <a:latin typeface="Calibri" panose="020F0502020204030204" pitchFamily="34" charset="0"/>
                <a:cs typeface="Calibri" panose="020F0502020204030204" pitchFamily="34" charset="0"/>
              </a:rPr>
              <a:t>Y luego qué?</a:t>
            </a:r>
          </a:p>
          <a:p>
            <a:r>
              <a:rPr lang="es-ES" sz="2000" dirty="0">
                <a:solidFill>
                  <a:schemeClr val="accent4">
                    <a:lumMod val="40000"/>
                    <a:lumOff val="60000"/>
                  </a:schemeClr>
                </a:solidFill>
                <a:latin typeface="Calibri" panose="020F0502020204030204" pitchFamily="34" charset="0"/>
                <a:cs typeface="Calibri" panose="020F0502020204030204" pitchFamily="34" charset="0"/>
              </a:rPr>
              <a:t>Estadística (computacional) como base para comprender la </a:t>
            </a:r>
            <a:r>
              <a:rPr lang="es-ES" sz="2000" u="sng" dirty="0">
                <a:solidFill>
                  <a:schemeClr val="accent4">
                    <a:lumMod val="40000"/>
                    <a:lumOff val="60000"/>
                  </a:schemeClr>
                </a:solidFill>
                <a:latin typeface="Calibri" panose="020F0502020204030204" pitchFamily="34" charset="0"/>
                <a:cs typeface="Calibri" panose="020F0502020204030204" pitchFamily="34" charset="0"/>
              </a:rPr>
              <a:t>nueva tecnología</a:t>
            </a:r>
            <a:r>
              <a:rPr lang="es-ES" sz="2000" dirty="0">
                <a:solidFill>
                  <a:schemeClr val="accent4">
                    <a:lumMod val="40000"/>
                    <a:lumOff val="60000"/>
                  </a:schemeClr>
                </a:solidFill>
                <a:latin typeface="Calibri" panose="020F0502020204030204" pitchFamily="34" charset="0"/>
                <a:cs typeface="Calibri" panose="020F0502020204030204" pitchFamily="34" charset="0"/>
              </a:rPr>
              <a:t>. </a:t>
            </a:r>
            <a:endParaRPr lang="es-PE" sz="2000" dirty="0">
              <a:solidFill>
                <a:schemeClr val="accent4">
                  <a:lumMod val="40000"/>
                  <a:lumOff val="60000"/>
                </a:schemeClr>
              </a:solidFill>
              <a:latin typeface="Calibri" panose="020F0502020204030204" pitchFamily="34" charset="0"/>
              <a:cs typeface="Calibri" panose="020F0502020204030204" pitchFamily="34" charset="0"/>
            </a:endParaRPr>
          </a:p>
        </p:txBody>
      </p:sp>
      <p:pic>
        <p:nvPicPr>
          <p:cNvPr id="3074" name="Picture 2" descr="Estadística Descriptiva | Concepto, características y objetivos">
            <a:extLst>
              <a:ext uri="{FF2B5EF4-FFF2-40B4-BE49-F238E27FC236}">
                <a16:creationId xmlns:a16="http://schemas.microsoft.com/office/drawing/2014/main" id="{BD48916E-256E-0036-D5E0-09FCB3C0A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03" y="1035769"/>
            <a:ext cx="2321561" cy="13266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delo de regresión - Qué es, definición y concepto | 2023 | Economipedia">
            <a:extLst>
              <a:ext uri="{FF2B5EF4-FFF2-40B4-BE49-F238E27FC236}">
                <a16:creationId xmlns:a16="http://schemas.microsoft.com/office/drawing/2014/main" id="{CB6F6A1D-5FD7-2ED7-637D-AC198DB83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621" y="924205"/>
            <a:ext cx="218437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Chat-GPT, And Why It's Even Bigger Than You Think (*updated)  – JOSH BERSIN">
            <a:extLst>
              <a:ext uri="{FF2B5EF4-FFF2-40B4-BE49-F238E27FC236}">
                <a16:creationId xmlns:a16="http://schemas.microsoft.com/office/drawing/2014/main" id="{6ED4F12F-35EF-8E83-7DEE-CC3F22CACDB0}"/>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7093914" y="829756"/>
            <a:ext cx="1480788" cy="7817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at GPT: Revolutionizing Communication w/ Advanced AI">
            <a:extLst>
              <a:ext uri="{FF2B5EF4-FFF2-40B4-BE49-F238E27FC236}">
                <a16:creationId xmlns:a16="http://schemas.microsoft.com/office/drawing/2014/main" id="{6CEC3C16-54E7-D135-397A-128D0423EB5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252968" y="1356473"/>
            <a:ext cx="321734" cy="3217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oogle Bard: nuestras primeras impresiones sobre el rival de ChatGPT |  TechRadar">
            <a:extLst>
              <a:ext uri="{FF2B5EF4-FFF2-40B4-BE49-F238E27FC236}">
                <a16:creationId xmlns:a16="http://schemas.microsoft.com/office/drawing/2014/main" id="{702057B9-27A1-1784-CDE5-180ADB9E4CE9}"/>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6821438" y="1792636"/>
            <a:ext cx="1012870" cy="569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fade">
                                      <p:cBhvr>
                                        <p:cTn id="23" dur="500"/>
                                        <p:tgtEl>
                                          <p:spTgt spid="3080"/>
                                        </p:tgtEl>
                                      </p:cBhvr>
                                    </p:animEffect>
                                  </p:childTnLst>
                                </p:cTn>
                              </p:par>
                              <p:par>
                                <p:cTn id="24" presetID="10" presetClass="entr" presetSubtype="0"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Effect transition="in" filter="fade">
                                      <p:cBhvr>
                                        <p:cTn id="26" dur="500"/>
                                        <p:tgtEl>
                                          <p:spTgt spid="3078"/>
                                        </p:tgtEl>
                                      </p:cBhvr>
                                    </p:animEffect>
                                  </p:childTnLst>
                                </p:cTn>
                              </p:par>
                              <p:par>
                                <p:cTn id="27" presetID="10" presetClass="entr" presetSubtype="0" fill="hold" nodeType="withEffect">
                                  <p:stCondLst>
                                    <p:cond delay="0"/>
                                  </p:stCondLst>
                                  <p:childTnLst>
                                    <p:set>
                                      <p:cBhvr>
                                        <p:cTn id="28" dur="1" fill="hold">
                                          <p:stCondLst>
                                            <p:cond delay="0"/>
                                          </p:stCondLst>
                                        </p:cTn>
                                        <p:tgtEl>
                                          <p:spTgt spid="3082"/>
                                        </p:tgtEl>
                                        <p:attrNameLst>
                                          <p:attrName>style.visibility</p:attrName>
                                        </p:attrNameLst>
                                      </p:cBhvr>
                                      <p:to>
                                        <p:strVal val="visible"/>
                                      </p:to>
                                    </p:set>
                                    <p:animEffect transition="in" filter="fade">
                                      <p:cBhvr>
                                        <p:cTn id="29" dur="500"/>
                                        <p:tgtEl>
                                          <p:spTgt spid="308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765774"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¿Puedo usar ChatGpt?</a:t>
            </a:r>
          </a:p>
        </p:txBody>
      </p:sp>
      <p:sp>
        <p:nvSpPr>
          <p:cNvPr id="2" name="CuadroTexto 1">
            <a:extLst>
              <a:ext uri="{FF2B5EF4-FFF2-40B4-BE49-F238E27FC236}">
                <a16:creationId xmlns:a16="http://schemas.microsoft.com/office/drawing/2014/main" id="{C76E65BA-F2E3-EB1B-78C4-5AB753C2B095}"/>
              </a:ext>
            </a:extLst>
          </p:cNvPr>
          <p:cNvSpPr txBox="1"/>
          <p:nvPr/>
        </p:nvSpPr>
        <p:spPr>
          <a:xfrm>
            <a:off x="644893" y="1216594"/>
            <a:ext cx="4292868" cy="2677656"/>
          </a:xfrm>
          <a:prstGeom prst="rect">
            <a:avLst/>
          </a:prstGeom>
          <a:noFill/>
        </p:spPr>
        <p:txBody>
          <a:bodyPr wrap="square" rtlCol="0">
            <a:spAutoFit/>
          </a:bodyPr>
          <a:lstStyle/>
          <a:p>
            <a:r>
              <a:rPr lang="es-ES" sz="2400" dirty="0">
                <a:solidFill>
                  <a:srgbClr val="002060"/>
                </a:solidFill>
                <a:latin typeface="Calibri" panose="020F0502020204030204" pitchFamily="34" charset="0"/>
                <a:cs typeface="Calibri" panose="020F0502020204030204" pitchFamily="34" charset="0"/>
              </a:rPr>
              <a:t>Claro que sí. </a:t>
            </a:r>
          </a:p>
          <a:p>
            <a:endParaRPr lang="es-ES" sz="2400" dirty="0">
              <a:solidFill>
                <a:srgbClr val="002060"/>
              </a:solidFill>
              <a:latin typeface="Calibri" panose="020F0502020204030204" pitchFamily="34" charset="0"/>
              <a:cs typeface="Calibri" panose="020F0502020204030204" pitchFamily="34" charset="0"/>
            </a:endParaRPr>
          </a:p>
          <a:p>
            <a:r>
              <a:rPr lang="es-ES" sz="2400" dirty="0">
                <a:solidFill>
                  <a:srgbClr val="002060"/>
                </a:solidFill>
                <a:latin typeface="Calibri" panose="020F0502020204030204" pitchFamily="34" charset="0"/>
                <a:cs typeface="Calibri" panose="020F0502020204030204" pitchFamily="34" charset="0"/>
              </a:rPr>
              <a:t>La inteligencia artificial generativa es una gran ayuda para los programadores y aquellos que utilizamos R como lenguaje no somos la excepción. </a:t>
            </a:r>
            <a:endParaRPr lang="es-PE" sz="2400" dirty="0">
              <a:solidFill>
                <a:srgbClr val="002060"/>
              </a:solidFill>
              <a:latin typeface="Calibri" panose="020F0502020204030204" pitchFamily="34" charset="0"/>
              <a:cs typeface="Calibri" panose="020F0502020204030204" pitchFamily="34" charset="0"/>
            </a:endParaRPr>
          </a:p>
        </p:txBody>
      </p:sp>
      <p:pic>
        <p:nvPicPr>
          <p:cNvPr id="3078" name="Picture 6" descr="Understanding Chat-GPT, And Why It's Even Bigger Than You Think (*updated)  – JOSH BERSIN">
            <a:extLst>
              <a:ext uri="{FF2B5EF4-FFF2-40B4-BE49-F238E27FC236}">
                <a16:creationId xmlns:a16="http://schemas.microsoft.com/office/drawing/2014/main" id="{6ED4F12F-35EF-8E83-7DEE-CC3F22CAC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522" y="812547"/>
            <a:ext cx="3532202" cy="18648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at GPT: Revolutionizing Communication w/ Advanced AI">
            <a:extLst>
              <a:ext uri="{FF2B5EF4-FFF2-40B4-BE49-F238E27FC236}">
                <a16:creationId xmlns:a16="http://schemas.microsoft.com/office/drawing/2014/main" id="{6CEC3C16-54E7-D135-397A-128D0423E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808" y="2375141"/>
            <a:ext cx="1420289" cy="142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6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fade">
                                      <p:cBhvr>
                                        <p:cTn id="12" dur="500"/>
                                        <p:tgtEl>
                                          <p:spTgt spid="3080"/>
                                        </p:tgtEl>
                                      </p:cBhvr>
                                    </p:animEffect>
                                  </p:childTnLst>
                                </p:cTn>
                              </p:par>
                              <p:par>
                                <p:cTn id="13" presetID="10" presetClass="entr" presetSubtype="0"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3"/>
        <p:cNvGrpSpPr/>
        <p:nvPr/>
      </p:nvGrpSpPr>
      <p:grpSpPr>
        <a:xfrm>
          <a:off x="0" y="0"/>
          <a:ext cx="0" cy="0"/>
          <a:chOff x="0" y="0"/>
          <a:chExt cx="0" cy="0"/>
        </a:xfrm>
      </p:grpSpPr>
      <p:pic>
        <p:nvPicPr>
          <p:cNvPr id="2050" name="Picture 2" descr="RStudio v1.4 Preview: The Little Things - Posit">
            <a:extLst>
              <a:ext uri="{FF2B5EF4-FFF2-40B4-BE49-F238E27FC236}">
                <a16:creationId xmlns:a16="http://schemas.microsoft.com/office/drawing/2014/main" id="{8C322F2F-3CAC-5F0E-A64C-34B8C1732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14" name="Google Shape;814;p39"/>
          <p:cNvSpPr txBox="1">
            <a:spLocks noGrp="1"/>
          </p:cNvSpPr>
          <p:nvPr>
            <p:ph type="title"/>
          </p:nvPr>
        </p:nvSpPr>
        <p:spPr>
          <a:xfrm>
            <a:off x="5038260" y="1774614"/>
            <a:ext cx="3848354" cy="3019134"/>
          </a:xfrm>
          <a:prstGeom prst="rect">
            <a:avLst/>
          </a:prstGeom>
          <a:solidFill>
            <a:schemeClr val="accent3">
              <a:lumMod val="90000"/>
              <a:alpha val="57000"/>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s-PE" sz="3200" dirty="0">
                <a:solidFill>
                  <a:srgbClr val="002060"/>
                </a:solidFill>
              </a:rPr>
              <a:t>El</a:t>
            </a:r>
            <a:r>
              <a:rPr lang="en" sz="3200" dirty="0">
                <a:solidFill>
                  <a:srgbClr val="002060"/>
                </a:solidFill>
              </a:rPr>
              <a:t> </a:t>
            </a:r>
            <a:r>
              <a:rPr lang="en" sz="6600" dirty="0">
                <a:solidFill>
                  <a:srgbClr val="002060"/>
                </a:solidFill>
                <a:latin typeface="Arial" panose="020B0604020202020204" pitchFamily="34" charset="0"/>
                <a:cs typeface="Arial" panose="020B0604020202020204" pitchFamily="34" charset="0"/>
              </a:rPr>
              <a:t>R</a:t>
            </a:r>
            <a:r>
              <a:rPr lang="en" sz="3200" dirty="0">
                <a:solidFill>
                  <a:srgbClr val="002060"/>
                </a:solidFill>
              </a:rPr>
              <a:t> como herramienta para el análisis estadístico</a:t>
            </a:r>
            <a:endParaRPr sz="3200" dirty="0">
              <a:solidFill>
                <a:srgbClr val="00206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620073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¿Por qué un lenguaje de programación?</a:t>
            </a:r>
          </a:p>
        </p:txBody>
      </p:sp>
      <p:sp>
        <p:nvSpPr>
          <p:cNvPr id="2" name="CuadroTexto 1">
            <a:extLst>
              <a:ext uri="{FF2B5EF4-FFF2-40B4-BE49-F238E27FC236}">
                <a16:creationId xmlns:a16="http://schemas.microsoft.com/office/drawing/2014/main" id="{C66998C8-7A9C-9649-C158-BF194D033257}"/>
              </a:ext>
            </a:extLst>
          </p:cNvPr>
          <p:cNvSpPr txBox="1"/>
          <p:nvPr/>
        </p:nvSpPr>
        <p:spPr>
          <a:xfrm>
            <a:off x="332015" y="839893"/>
            <a:ext cx="5506598" cy="3785652"/>
          </a:xfrm>
          <a:prstGeom prst="rect">
            <a:avLst/>
          </a:prstGeom>
          <a:noFill/>
        </p:spPr>
        <p:txBody>
          <a:bodyPr wrap="square" rtlCol="0">
            <a:spAutoFit/>
          </a:bodyPr>
          <a:lstStyle/>
          <a:p>
            <a:pPr marL="285750" indent="-285750" algn="just">
              <a:buFont typeface="Wingdings" panose="05000000000000000000" pitchFamily="2" charset="2"/>
              <a:buChar char="q"/>
            </a:pPr>
            <a:r>
              <a:rPr lang="es-ES" sz="2400" b="0" i="0" dirty="0">
                <a:solidFill>
                  <a:srgbClr val="002060"/>
                </a:solidFill>
                <a:effectLst/>
                <a:latin typeface="Söhne"/>
              </a:rPr>
              <a:t>Un lenguaje de programación, como R, es una forma de comunicarnos con la computadora para decirle qué queremos que haga, usando un conjunto de reglas y comandos específicos. </a:t>
            </a:r>
          </a:p>
          <a:p>
            <a:pPr marL="285750" indent="-285750" algn="just">
              <a:buFont typeface="Wingdings" panose="05000000000000000000" pitchFamily="2" charset="2"/>
              <a:buChar char="q"/>
            </a:pPr>
            <a:endParaRPr lang="es-ES" sz="2400" b="0" i="0" dirty="0">
              <a:solidFill>
                <a:srgbClr val="002060"/>
              </a:solidFill>
              <a:effectLst/>
              <a:latin typeface="Söhne"/>
            </a:endParaRPr>
          </a:p>
          <a:p>
            <a:pPr marL="285750" indent="-285750" algn="just">
              <a:buFont typeface="Wingdings" panose="05000000000000000000" pitchFamily="2" charset="2"/>
              <a:buChar char="q"/>
            </a:pPr>
            <a:r>
              <a:rPr lang="es-ES" sz="2400" b="0" i="0" dirty="0">
                <a:solidFill>
                  <a:srgbClr val="002060"/>
                </a:solidFill>
                <a:effectLst/>
                <a:latin typeface="Söhne"/>
              </a:rPr>
              <a:t>Es como un idioma que la computadora entiende y que nos permite realizar tareas, análisis o crear programas.</a:t>
            </a:r>
            <a:endParaRPr lang="es-PE" sz="1800" dirty="0">
              <a:solidFill>
                <a:srgbClr val="002060"/>
              </a:solidFill>
              <a:latin typeface="Calibri" panose="020F0502020204030204" pitchFamily="34" charset="0"/>
              <a:cs typeface="Calibri" panose="020F0502020204030204" pitchFamily="34" charset="0"/>
            </a:endParaRPr>
          </a:p>
        </p:txBody>
      </p:sp>
      <p:pic>
        <p:nvPicPr>
          <p:cNvPr id="1028" name="Picture 4" descr="Aburrido marzo cantidad hola robot Poesía Interpretación Recomendación">
            <a:extLst>
              <a:ext uri="{FF2B5EF4-FFF2-40B4-BE49-F238E27FC236}">
                <a16:creationId xmlns:a16="http://schemas.microsoft.com/office/drawing/2014/main" id="{D9EBB9C1-CEE9-A841-C0E2-ADAFC751F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73" t="13322" r="28272" b="9697"/>
          <a:stretch/>
        </p:blipFill>
        <p:spPr bwMode="auto">
          <a:xfrm>
            <a:off x="6065136" y="1076960"/>
            <a:ext cx="2783841" cy="310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162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7995666-B009-7612-1A1D-8A4243A70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67" y="1292324"/>
            <a:ext cx="3095413" cy="23987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57181E3-F1FC-8F54-08BF-3B0C39239104}"/>
              </a:ext>
            </a:extLst>
          </p:cNvPr>
          <p:cNvSpPr txBox="1"/>
          <p:nvPr/>
        </p:nvSpPr>
        <p:spPr>
          <a:xfrm>
            <a:off x="4030133" y="475757"/>
            <a:ext cx="4775200" cy="3785652"/>
          </a:xfrm>
          <a:prstGeom prst="rect">
            <a:avLst/>
          </a:prstGeom>
          <a:noFill/>
        </p:spPr>
        <p:txBody>
          <a:bodyPr wrap="square">
            <a:spAutoFit/>
          </a:bodyPr>
          <a:lstStyle/>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Es un </a:t>
            </a:r>
            <a:r>
              <a:rPr lang="es-ES" sz="1600" b="1" dirty="0">
                <a:solidFill>
                  <a:srgbClr val="002060"/>
                </a:solidFill>
                <a:latin typeface="Calibri" panose="020F0502020204030204" pitchFamily="34" charset="0"/>
                <a:cs typeface="Calibri" panose="020F0502020204030204" pitchFamily="34" charset="0"/>
              </a:rPr>
              <a:t>lenguaje de programación y software libre</a:t>
            </a:r>
            <a:r>
              <a:rPr lang="es-ES" sz="1600" dirty="0">
                <a:solidFill>
                  <a:srgbClr val="002060"/>
                </a:solidFill>
                <a:latin typeface="Calibri" panose="020F0502020204030204" pitchFamily="34" charset="0"/>
                <a:cs typeface="Calibri" panose="020F0502020204030204" pitchFamily="34" charset="0"/>
              </a:rPr>
              <a:t>, lo que significa que es gratuito y su código es accesible para todos.</a:t>
            </a:r>
          </a:p>
          <a:p>
            <a:pPr marL="285750" indent="-285750">
              <a:buFont typeface="Wingdings" panose="05000000000000000000" pitchFamily="2" charset="2"/>
              <a:buChar char="q"/>
            </a:pPr>
            <a:r>
              <a:rPr lang="es-ES" sz="1600" b="1" dirty="0">
                <a:solidFill>
                  <a:srgbClr val="002060"/>
                </a:solidFill>
                <a:latin typeface="Calibri" panose="020F0502020204030204" pitchFamily="34" charset="0"/>
                <a:cs typeface="Calibri" panose="020F0502020204030204" pitchFamily="34" charset="0"/>
              </a:rPr>
              <a:t>Especializado</a:t>
            </a:r>
            <a:r>
              <a:rPr lang="es-ES" sz="1600" dirty="0">
                <a:solidFill>
                  <a:srgbClr val="002060"/>
                </a:solidFill>
                <a:latin typeface="Calibri" panose="020F0502020204030204" pitchFamily="34" charset="0"/>
                <a:cs typeface="Calibri" panose="020F0502020204030204" pitchFamily="34" charset="0"/>
              </a:rPr>
              <a:t> en análisis estadístico y visualización de datos.</a:t>
            </a:r>
          </a:p>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Posee una </a:t>
            </a:r>
            <a:r>
              <a:rPr lang="es-ES" sz="1600" b="1" dirty="0">
                <a:solidFill>
                  <a:srgbClr val="002060"/>
                </a:solidFill>
                <a:latin typeface="Calibri" panose="020F0502020204030204" pitchFamily="34" charset="0"/>
                <a:cs typeface="Calibri" panose="020F0502020204030204" pitchFamily="34" charset="0"/>
              </a:rPr>
              <a:t>comunidad activa </a:t>
            </a:r>
            <a:r>
              <a:rPr lang="es-ES" sz="1600" dirty="0">
                <a:solidFill>
                  <a:srgbClr val="002060"/>
                </a:solidFill>
                <a:latin typeface="Calibri" panose="020F0502020204030204" pitchFamily="34" charset="0"/>
                <a:cs typeface="Calibri" panose="020F0502020204030204" pitchFamily="34" charset="0"/>
              </a:rPr>
              <a:t>que desarrolla y comparte constantemente paquetes adicionales, ampliando sus capacidades.</a:t>
            </a:r>
          </a:p>
          <a:p>
            <a:pPr marL="285750" indent="-285750">
              <a:buFont typeface="Wingdings" panose="05000000000000000000" pitchFamily="2" charset="2"/>
              <a:buChar char="q"/>
            </a:pPr>
            <a:r>
              <a:rPr lang="es-ES" sz="1600" b="1" dirty="0">
                <a:solidFill>
                  <a:srgbClr val="002060"/>
                </a:solidFill>
                <a:latin typeface="Calibri" panose="020F0502020204030204" pitchFamily="34" charset="0"/>
                <a:cs typeface="Calibri" panose="020F0502020204030204" pitchFamily="34" charset="0"/>
              </a:rPr>
              <a:t>Compatible</a:t>
            </a:r>
            <a:r>
              <a:rPr lang="es-ES" sz="1600" dirty="0">
                <a:solidFill>
                  <a:srgbClr val="002060"/>
                </a:solidFill>
                <a:latin typeface="Calibri" panose="020F0502020204030204" pitchFamily="34" charset="0"/>
                <a:cs typeface="Calibri" panose="020F0502020204030204" pitchFamily="34" charset="0"/>
              </a:rPr>
              <a:t> con diversas plataformas y sistemas operativos.</a:t>
            </a:r>
          </a:p>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La primera versión de R fue lanzada el 29 de febrero de </a:t>
            </a:r>
            <a:r>
              <a:rPr lang="es-ES" sz="1600" b="1" dirty="0">
                <a:solidFill>
                  <a:srgbClr val="002060"/>
                </a:solidFill>
                <a:latin typeface="Calibri" panose="020F0502020204030204" pitchFamily="34" charset="0"/>
                <a:cs typeface="Calibri" panose="020F0502020204030204" pitchFamily="34" charset="0"/>
              </a:rPr>
              <a:t>2000</a:t>
            </a:r>
            <a:r>
              <a:rPr lang="es-ES" sz="1600" dirty="0">
                <a:solidFill>
                  <a:srgbClr val="002060"/>
                </a:solidFill>
                <a:latin typeface="Calibri" panose="020F0502020204030204" pitchFamily="34" charset="0"/>
                <a:cs typeface="Calibri" panose="020F0502020204030204" pitchFamily="34" charset="0"/>
              </a:rPr>
              <a:t>. Sin embargo, es importante mencionar que el desarrollo de R comenzó mucho antes, en 1993, como una implementación alternativa del lenguaje S, que existía desde 1976.</a:t>
            </a:r>
            <a:endParaRPr lang="es-PE" sz="16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7362278"/>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2280</Words>
  <Application>Microsoft Office PowerPoint</Application>
  <PresentationFormat>Presentación en pantalla (16:9)</PresentationFormat>
  <Paragraphs>250</Paragraphs>
  <Slides>37</Slides>
  <Notes>37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Fira Code</vt:lpstr>
      <vt:lpstr>Wingdings</vt:lpstr>
      <vt:lpstr>Arial</vt:lpstr>
      <vt:lpstr>Söhne</vt:lpstr>
      <vt:lpstr>Calibri</vt:lpstr>
      <vt:lpstr>Arial Narrow</vt:lpstr>
      <vt:lpstr>Programming Language Workshop for Beginners by Slidesgo</vt:lpstr>
      <vt:lpstr>Introducción a la Estadística para el análisis político usando R</vt:lpstr>
      <vt:lpstr>Presentación de PowerPoint</vt:lpstr>
      <vt:lpstr>Presentación de PowerPoint</vt:lpstr>
      <vt:lpstr>Presentación de PowerPoint</vt:lpstr>
      <vt:lpstr>Presentación de PowerPoint</vt:lpstr>
      <vt:lpstr>Presentación de PowerPoint</vt:lpstr>
      <vt:lpstr>El R como herramienta para el análisis estadístico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 Estadística usando R</dc:title>
  <dc:creator>PC</dc:creator>
  <cp:lastModifiedBy>Christian Chiroque</cp:lastModifiedBy>
  <cp:revision>60</cp:revision>
  <dcterms:modified xsi:type="dcterms:W3CDTF">2024-03-18T01:43:10Z</dcterms:modified>
</cp:coreProperties>
</file>